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1"/>
  </p:notesMasterIdLst>
  <p:sldIdLst>
    <p:sldId id="256" r:id="rId5"/>
    <p:sldId id="280" r:id="rId6"/>
    <p:sldId id="348" r:id="rId7"/>
    <p:sldId id="333" r:id="rId8"/>
    <p:sldId id="332" r:id="rId9"/>
    <p:sldId id="304" r:id="rId10"/>
    <p:sldId id="321" r:id="rId11"/>
    <p:sldId id="306" r:id="rId12"/>
    <p:sldId id="326" r:id="rId13"/>
    <p:sldId id="328" r:id="rId14"/>
    <p:sldId id="329" r:id="rId15"/>
    <p:sldId id="330" r:id="rId16"/>
    <p:sldId id="349" r:id="rId17"/>
    <p:sldId id="338" r:id="rId18"/>
    <p:sldId id="344" r:id="rId19"/>
    <p:sldId id="331" r:id="rId20"/>
    <p:sldId id="313" r:id="rId21"/>
    <p:sldId id="310" r:id="rId22"/>
    <p:sldId id="339" r:id="rId23"/>
    <p:sldId id="312" r:id="rId24"/>
    <p:sldId id="314" r:id="rId25"/>
    <p:sldId id="309" r:id="rId26"/>
    <p:sldId id="334" r:id="rId27"/>
    <p:sldId id="337" r:id="rId28"/>
    <p:sldId id="307" r:id="rId29"/>
    <p:sldId id="311" r:id="rId30"/>
    <p:sldId id="351" r:id="rId31"/>
    <p:sldId id="340" r:id="rId32"/>
    <p:sldId id="350" r:id="rId33"/>
    <p:sldId id="317" r:id="rId34"/>
    <p:sldId id="318" r:id="rId35"/>
    <p:sldId id="276" r:id="rId36"/>
    <p:sldId id="323" r:id="rId37"/>
    <p:sldId id="286" r:id="rId38"/>
    <p:sldId id="303" r:id="rId39"/>
    <p:sldId id="302" r:id="rId40"/>
  </p:sldIdLst>
  <p:sldSz cx="9144000" cy="5143500" type="screen16x9"/>
  <p:notesSz cx="6858000" cy="9144000"/>
  <p:embeddedFontLst>
    <p:embeddedFont>
      <p:font typeface="Dosis" pitchFamily="2" charset="0"/>
      <p:regular r:id="rId42"/>
      <p:bold r:id="rId43"/>
    </p:embeddedFont>
    <p:embeddedFont>
      <p:font typeface="Dosis ExtraBold" pitchFamily="2" charset="0"/>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262D9C-4B40-C93B-7D45-6A80503A58C3}" name="Aija Salo" initials="AS" userId="S::aija.salo@mieli.fi::5b405ac5-1c44-467b-97d7-a30f1fe083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A4"/>
    <a:srgbClr val="00CCE2"/>
    <a:srgbClr val="11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152DE-66E5-40A9-9BDE-C01A38FC7747}" v="1" dt="2025-03-25T18:23:31.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0" autoAdjust="0"/>
  </p:normalViewPr>
  <p:slideViewPr>
    <p:cSldViewPr snapToGrid="0">
      <p:cViewPr varScale="1">
        <p:scale>
          <a:sx n="72" d="100"/>
          <a:sy n="72" d="100"/>
        </p:scale>
        <p:origin x="492"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4T07:39:50.08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0 196,'0'-1,"1"0,-1 0,1 0,0-1,-1 1,1 0,0 0,0 0,-1 0,1 0,0 0,0 1,0-1,0 0,0 0,1 1,-1-1,0 1,0-1,3 0,33-13,-25 10,26-8,0 2,1 2,0 1,42-2,72-12,184-43,-240 51,147-1,1931 16,-2138-2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13:02:13.77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1 217,'576'-30,"-5"-35,425-26,-643 89,-55-23,1014 22,-681 6,-610-3,163 6,-159-3,-1 1,1 2,-1 0,0 1,31 15,213 101,-225-105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13:02:16.18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1,'4186'0,"-3783"27,-135-3,278 31,-374-40,260-10,-224-8,-181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4T07:39:50.08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0 196,'0'-1,"1"0,-1 0,1 0,0-1,-1 1,1 0,0 0,0 0,-1 0,1 0,0 0,0 1,0-1,0 0,0 0,1 1,-1-1,0 1,0-1,3 0,33-13,-25 10,26-8,0 2,1 2,0 1,42-2,72-12,184-43,-240 51,147-1,1931 16,-2138-2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3T14:02:54.17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 0,'4092'56'0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3T14:02:57.91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1 162,'175'-8,"346"-62,-392 52,168-3,132 22,-160 3,1790-4,-1521 24,-148-1,1506-36,-817-11,773 11,-1116 16,-682-3,50 1,207-25,-253 13,2 3,-1 3,1 2,114 10,10 7,205-12,-189-4,-136 2,-11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3T14:03:00.9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0 426,'577'-33,"-347"12,191-27,383-53,-545 62,34-2,516-11,-310 17,406-17,218 49,-567 5,3031-2,-3212 25,-136-4,-192-18,375 28,3-23,-263-10,-79 1,-17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3T14:02:36.88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1,'71'2,"87"13,-63-7,140-6,26 1,-233 0,0 2,46 14,-49-11,-1-2,2 0,40 2,57-7,-67-2,0 3,91 13,-105-9,0-2,0-2,44-4,65 4,-74 12,-57-9,0-1,32 2,122-6,-140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4T07:45:04.69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1 391,'556'-34,"-208"7,118 12,171-11,-359-13,-189 28,0 4,153 8,58-4,-189-7,-1-5,170-46,-237 52,0 1,1 2,57 0,-56 4,0-1,81-18,-74 7,14-5,1 2,1 4,135-10,-181 23,132-2,266 30,-372-21,0-1,67 19,142 49,424 65,218-59,-57-9,-728-57,370 57,-227-37,-94-14,-58-11,179-6,-5 0,-152 15,-40-3,448 29,-482-44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4T07:45:09.48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1,'769'0,"-747"1,1 2,-1 0,0 2,0 0,35 15,-31-11,1-1,55 10,50-9,167-10,-105-3,-178 5,6-1,-1-1,41-5,-30-2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4T07:45:12.85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 0,'2156'0'0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46E7183-EF10-6615-543F-5C86651D33F0}"/>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53E1630A-5742-C0A2-BBEE-FA448C2E08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808B7082-B0DD-DFBE-F243-A39308F473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516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7C15ACE-ED9F-34AB-8217-C9B07698A70F}"/>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C5E51AEF-E677-B8DB-25CB-78A6BFD7BA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5A2B633E-89EB-AE8D-0C92-99927DD3D4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745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4F4ED72-EBAA-19A2-4E15-5C2422F847BE}"/>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1AC96816-8925-94FE-5FE3-46372190B5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84F674FD-9FAC-7C33-0255-4984C99ED8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584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48E4223-B567-3A9B-E56E-75382DF68D98}"/>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33906E81-FF12-101D-EDCB-A474F321F3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62512AD0-7BFE-31D7-7CDA-17FB74A2E2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7487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14F5C43-907A-E211-3668-1E6470DEDB5F}"/>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1E1AD67A-844E-8DEF-0736-32CDB0850A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7C6C98D7-B2BC-F166-BBE4-92DC7B0027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005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57FBCC3-9022-A0C5-3E81-7072DB0F46C4}"/>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F07C7445-DFB3-FF1E-30DD-08A3EC9E7D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EFEDCFE5-E339-CF82-DFC1-A3DA07FA39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15000"/>
              </a:lnSpc>
              <a:buClr>
                <a:schemeClr val="dk2"/>
              </a:buClr>
              <a:buSzPts val="1800"/>
              <a:buNone/>
            </a:pPr>
            <a:r>
              <a:rPr lang="fi-FI" sz="1100" dirty="0">
                <a:solidFill>
                  <a:schemeClr val="bg1"/>
                </a:solidFill>
                <a:latin typeface="Dosis" pitchFamily="2" charset="0"/>
                <a:sym typeface="Dosis ExtraBold"/>
              </a:rPr>
              <a:t>Kapeat representaatiot</a:t>
            </a:r>
          </a:p>
          <a:p>
            <a:pPr marL="0" indent="0">
              <a:lnSpc>
                <a:spcPct val="115000"/>
              </a:lnSpc>
              <a:buClr>
                <a:schemeClr val="dk2"/>
              </a:buClr>
              <a:buSzPts val="1800"/>
              <a:buNone/>
            </a:pPr>
            <a:r>
              <a:rPr lang="fi-FI" sz="1100" dirty="0">
                <a:solidFill>
                  <a:schemeClr val="bg1"/>
                </a:solidFill>
                <a:latin typeface="Dosis" pitchFamily="2" charset="0"/>
                <a:sym typeface="Dosis ExtraBold"/>
              </a:rPr>
              <a:t>Voi tunnistaa siitä , että vahvistavat kategorioita ja me vs. muut -ajattelua,</a:t>
            </a:r>
          </a:p>
          <a:p>
            <a:pPr marL="0" indent="0">
              <a:lnSpc>
                <a:spcPct val="115000"/>
              </a:lnSpc>
              <a:buClr>
                <a:schemeClr val="dk2"/>
              </a:buClr>
              <a:buSzPts val="1800"/>
              <a:buNone/>
            </a:pPr>
            <a:r>
              <a:rPr lang="fi-FI" sz="1100" dirty="0">
                <a:solidFill>
                  <a:schemeClr val="bg1"/>
                </a:solidFill>
                <a:latin typeface="Dosis" pitchFamily="2" charset="0"/>
                <a:sym typeface="Dosis ExtraBold"/>
              </a:rPr>
              <a:t>Mikäli vahvistavat asenteita, ennakkoluuloja ja stereotypioita, voivat lisätä stigmaa ja johtaa syrjintään.</a:t>
            </a:r>
          </a:p>
          <a:p>
            <a:pPr marL="0" indent="0">
              <a:lnSpc>
                <a:spcPct val="115000"/>
              </a:lnSpc>
              <a:buClr>
                <a:schemeClr val="dk2"/>
              </a:buClr>
              <a:buSzPts val="1800"/>
              <a:buNone/>
            </a:pPr>
            <a:r>
              <a:rPr lang="fi-FI" sz="1100" dirty="0">
                <a:solidFill>
                  <a:schemeClr val="bg1"/>
                </a:solidFill>
                <a:latin typeface="Dosis" pitchFamily="2" charset="0"/>
                <a:sym typeface="Dosis ExtraBold"/>
              </a:rPr>
              <a:t>voivat vaikuttaa ryhmän jäsenten näkemiseen tarkoitushakuisessa valossa.</a:t>
            </a:r>
          </a:p>
          <a:p>
            <a:pPr marL="0" indent="0">
              <a:lnSpc>
                <a:spcPct val="115000"/>
              </a:lnSpc>
              <a:buClr>
                <a:schemeClr val="dk2"/>
              </a:buClr>
              <a:buSzPts val="1800"/>
              <a:buNone/>
            </a:pPr>
            <a:endParaRPr lang="fi-FI" sz="1100" dirty="0">
              <a:solidFill>
                <a:schemeClr val="bg1"/>
              </a:solidFill>
              <a:latin typeface="Dosis" pitchFamily="2" charset="0"/>
              <a:sym typeface="Dosis ExtraBold"/>
            </a:endParaRPr>
          </a:p>
          <a:p>
            <a:pPr marL="0" indent="0">
              <a:lnSpc>
                <a:spcPct val="115000"/>
              </a:lnSpc>
              <a:buClr>
                <a:schemeClr val="dk2"/>
              </a:buClr>
              <a:buSzPts val="1800"/>
              <a:buNone/>
            </a:pPr>
            <a:r>
              <a:rPr lang="fi-FI" sz="1100" dirty="0">
                <a:solidFill>
                  <a:schemeClr val="bg1"/>
                </a:solidFill>
                <a:latin typeface="Dosis" pitchFamily="2" charset="0"/>
                <a:sym typeface="Dosis ExtraBold"/>
              </a:rPr>
              <a:t>Monimuotoiset representaatiot </a:t>
            </a:r>
          </a:p>
          <a:p>
            <a:pPr marL="0" indent="0">
              <a:lnSpc>
                <a:spcPct val="115000"/>
              </a:lnSpc>
              <a:buClr>
                <a:schemeClr val="dk2"/>
              </a:buClr>
              <a:buSzPts val="1800"/>
              <a:buNone/>
            </a:pPr>
            <a:r>
              <a:rPr lang="fi-FI" sz="1100" dirty="0">
                <a:solidFill>
                  <a:schemeClr val="bg1"/>
                </a:solidFill>
                <a:latin typeface="Dosis" pitchFamily="2" charset="0"/>
                <a:sym typeface="Dosis ExtraBold"/>
              </a:rPr>
              <a:t>tuovat jotain uutta ja yllättävät, rikastavat totuttua kuvaa,</a:t>
            </a:r>
          </a:p>
          <a:p>
            <a:pPr marL="0" indent="0">
              <a:lnSpc>
                <a:spcPct val="115000"/>
              </a:lnSpc>
              <a:buClr>
                <a:schemeClr val="dk2"/>
              </a:buClr>
              <a:buSzPts val="1800"/>
              <a:buNone/>
            </a:pPr>
            <a:r>
              <a:rPr lang="fi-FI" sz="1100" dirty="0">
                <a:solidFill>
                  <a:schemeClr val="bg1"/>
                </a:solidFill>
                <a:latin typeface="Dosis" pitchFamily="2" charset="0"/>
                <a:sym typeface="Dosis ExtraBold"/>
              </a:rPr>
              <a:t>tuovat esiin ihmisten monimuotoisuutta ja vahvistavat ymmärrystä,</a:t>
            </a:r>
          </a:p>
          <a:p>
            <a:pPr marL="0" indent="0">
              <a:lnSpc>
                <a:spcPct val="115000"/>
              </a:lnSpc>
              <a:buClr>
                <a:schemeClr val="dk2"/>
              </a:buClr>
              <a:buSzPts val="1800"/>
              <a:buNone/>
            </a:pPr>
            <a:r>
              <a:rPr lang="fi-FI" sz="1100" dirty="0">
                <a:solidFill>
                  <a:schemeClr val="bg1"/>
                </a:solidFill>
                <a:latin typeface="Dosis" pitchFamily="2" charset="0"/>
                <a:sym typeface="Dosis ExtraBold"/>
              </a:rPr>
              <a:t>ovat informanttien omaehtoisesti sanoittamia,</a:t>
            </a:r>
          </a:p>
          <a:p>
            <a:pPr marL="0" indent="0">
              <a:lnSpc>
                <a:spcPct val="115000"/>
              </a:lnSpc>
              <a:buClr>
                <a:schemeClr val="dk2"/>
              </a:buClr>
              <a:buSzPts val="1800"/>
              <a:buNone/>
            </a:pPr>
            <a:r>
              <a:rPr lang="fi-FI" sz="1100" dirty="0">
                <a:solidFill>
                  <a:schemeClr val="bg1"/>
                </a:solidFill>
                <a:latin typeface="Dosis" pitchFamily="2" charset="0"/>
                <a:sym typeface="Dosis ExtraBold"/>
              </a:rPr>
              <a:t>purkavat stereotypioita, auttavat näkemään toisin ja murtamaan syrjiviä rakenteita.</a:t>
            </a:r>
          </a:p>
          <a:p>
            <a:pPr marL="0" indent="0">
              <a:lnSpc>
                <a:spcPct val="115000"/>
              </a:lnSpc>
              <a:buClr>
                <a:schemeClr val="dk2"/>
              </a:buClr>
              <a:buSzPts val="1800"/>
              <a:buNone/>
            </a:pPr>
            <a:r>
              <a:rPr lang="fi-FI" sz="1100" dirty="0">
                <a:solidFill>
                  <a:schemeClr val="bg1"/>
                </a:solidFill>
                <a:latin typeface="Dosis" pitchFamily="2" charset="0"/>
                <a:sym typeface="Dosis ExtraBold"/>
              </a:rPr>
              <a:t>vahvistavat samalla oikeudenmukaisuutta: jokaisen oikeutta tulla nähdyksi ja kuulluksi omana itsenään ja sanoittaa oma tarinansa.</a:t>
            </a:r>
          </a:p>
          <a:p>
            <a:pPr marL="0" indent="0">
              <a:lnSpc>
                <a:spcPct val="115000"/>
              </a:lnSpc>
              <a:buClr>
                <a:schemeClr val="dk2"/>
              </a:buClr>
              <a:buSzPts val="1800"/>
              <a:buNone/>
            </a:pPr>
            <a:endParaRPr lang="fi-FI" sz="1100" dirty="0">
              <a:solidFill>
                <a:schemeClr val="bg1"/>
              </a:solidFill>
              <a:latin typeface="Dosis" pitchFamily="2" charset="0"/>
              <a:sym typeface="Dosis ExtraBold"/>
            </a:endParaRPr>
          </a:p>
          <a:p>
            <a:pPr marL="0" indent="0">
              <a:lnSpc>
                <a:spcPct val="115000"/>
              </a:lnSpc>
              <a:buClr>
                <a:schemeClr val="dk2"/>
              </a:buClr>
              <a:buSzPts val="1800"/>
              <a:buNone/>
            </a:pPr>
            <a:endParaRPr lang="fi-FI" sz="1100" dirty="0">
              <a:solidFill>
                <a:schemeClr val="bg1"/>
              </a:solidFill>
              <a:latin typeface="Dosis" pitchFamily="2" charset="0"/>
              <a:sym typeface="Dosis ExtraBold"/>
            </a:endParaRPr>
          </a:p>
          <a:p>
            <a:pPr marL="0" indent="0">
              <a:lnSpc>
                <a:spcPct val="115000"/>
              </a:lnSpc>
              <a:buClr>
                <a:schemeClr val="dk2"/>
              </a:buClr>
              <a:buSzPts val="1800"/>
              <a:buNone/>
            </a:pPr>
            <a:r>
              <a:rPr lang="fi-FI" sz="1100" dirty="0">
                <a:solidFill>
                  <a:schemeClr val="bg1"/>
                </a:solidFill>
                <a:latin typeface="Dosis" pitchFamily="2" charset="0"/>
                <a:sym typeface="Dosis ExtraBold"/>
              </a:rPr>
              <a:t>Pohdittavaksi: </a:t>
            </a:r>
          </a:p>
          <a:p>
            <a:pPr marL="114300">
              <a:lnSpc>
                <a:spcPct val="115000"/>
              </a:lnSpc>
              <a:buClr>
                <a:schemeClr val="dk2"/>
              </a:buClr>
              <a:buSzPts val="1800"/>
            </a:pPr>
            <a:r>
              <a:rPr lang="fi-FI" sz="1100" dirty="0">
                <a:solidFill>
                  <a:schemeClr val="bg1"/>
                </a:solidFill>
                <a:latin typeface="Dosis" pitchFamily="2" charset="0"/>
                <a:sym typeface="Dosis ExtraBold"/>
              </a:rPr>
              <a:t>Esimerkkejä kapeista / monimuotoisista mielenterveyden representaatioista?</a:t>
            </a:r>
          </a:p>
          <a:p>
            <a:pPr marL="114300">
              <a:lnSpc>
                <a:spcPct val="115000"/>
              </a:lnSpc>
              <a:buClr>
                <a:schemeClr val="dk2"/>
              </a:buClr>
              <a:buSzPts val="1800"/>
            </a:pPr>
            <a:r>
              <a:rPr lang="fi-FI" sz="1100" dirty="0">
                <a:solidFill>
                  <a:schemeClr val="bg1"/>
                </a:solidFill>
                <a:latin typeface="Dosis" pitchFamily="2" charset="0"/>
                <a:sym typeface="Dosis ExtraBold"/>
              </a:rPr>
              <a:t>Mitä representaatiosta kertoo poissaolo ja näkymättömyys ja se, että jotkut identiteetit ja ryhmät jäävät ilman omaa ääntä ja tarinaa, esim. mielenterveyden aiheissa?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2511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65FD51C-4027-278E-C7FE-91EBB13B5D38}"/>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2FCD62C1-72B1-2487-F011-0BE040D619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07E31581-9F00-3C69-E58E-D3B552286A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Uutismassassa näkyvimpiä ovat usein mielenterveyttä kuormittavat aiheet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Uutismaisema on täynnä kriisejä, katastrofeja, kriisejä, koska niistä ei maailmassa ole pulaa</a:t>
            </a:r>
            <a:br>
              <a:rPr lang="fi-FI" dirty="0"/>
            </a:br>
            <a:r>
              <a:rPr lang="fi-FI" dirty="0"/>
              <a:t>Media on huonojen uutisten kyllästämä, myös mielenterveyden uutisoinnissa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Palstat nimetty: Mielenterveyshäiriöt, Mieli ja MASENNUS</a:t>
            </a:r>
            <a:br>
              <a:rPr lang="fi-FI" dirty="0"/>
            </a:br>
            <a:endParaRPr dirty="0"/>
          </a:p>
        </p:txBody>
      </p:sp>
    </p:spTree>
    <p:extLst>
      <p:ext uri="{BB962C8B-B14F-4D97-AF65-F5344CB8AC3E}">
        <p14:creationId xmlns:p14="http://schemas.microsoft.com/office/powerpoint/2010/main" val="22764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351D7E1-09A4-9BDC-177F-1409C99A73CD}"/>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BA2B8538-D6E7-459F-F9F1-B249FD53CA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B7F14AA7-DC61-1283-6EC3-9176FD4E4B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Uutismassassa näkyvimpiä ovat usein mielenterveyttä kuormittavat aiheet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Uutismaisema on täynnä kriisejä, katastrofeja, kriisejä, koska niistä ei maailmassa ole pulaa</a:t>
            </a:r>
            <a:br>
              <a:rPr lang="fi-FI" dirty="0"/>
            </a:br>
            <a:r>
              <a:rPr lang="fi-FI" dirty="0"/>
              <a:t>Media on huonojen uutisten kyllästämä, myös mielenterveyden uutisoinnissa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Palstat nimetty: Mielenterveyshäiriöt, Mieli ja MASENNUS</a:t>
            </a:r>
            <a:br>
              <a:rPr lang="fi-FI" dirty="0"/>
            </a:br>
            <a:endParaRPr dirty="0"/>
          </a:p>
        </p:txBody>
      </p:sp>
    </p:spTree>
    <p:extLst>
      <p:ext uri="{BB962C8B-B14F-4D97-AF65-F5344CB8AC3E}">
        <p14:creationId xmlns:p14="http://schemas.microsoft.com/office/powerpoint/2010/main" val="419304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D201D4A-2BB8-F7F0-AACE-6ABE3B622814}"/>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46044152-BF0A-3A4B-3184-955F2265C7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724D36EB-0EEA-F658-93F3-2AA5196487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Uutismassassa näkyvimpiä ovat usein mielenterveyttä kuormittavat aiheet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Uutismaisema on täynnä kriisejä, katastrofeja, kriisejä, koska niistä ei maailmassa ole pulaa</a:t>
            </a:r>
            <a:br>
              <a:rPr lang="fi-FI" dirty="0"/>
            </a:br>
            <a:r>
              <a:rPr lang="fi-FI" dirty="0"/>
              <a:t>Media on huonojen uutisten kyllästämä, myös mielenterveyden uutisoinnissa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Palstat nimetty: Mielenterveyshäiriöt, Mieli ja MASENNUS</a:t>
            </a:r>
            <a:br>
              <a:rPr lang="fi-FI" dirty="0"/>
            </a:br>
            <a:endParaRPr dirty="0"/>
          </a:p>
        </p:txBody>
      </p:sp>
    </p:spTree>
    <p:extLst>
      <p:ext uri="{BB962C8B-B14F-4D97-AF65-F5344CB8AC3E}">
        <p14:creationId xmlns:p14="http://schemas.microsoft.com/office/powerpoint/2010/main" val="3334419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26101D7-760A-497C-90D6-5AFE80808736}"/>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8A371E8D-4522-7FC5-113E-B2F5CEAD9D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59AF05B7-EAA3-373A-5DB1-250C049284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Mielenterveys on näkymättömänä mukana useassa jutussa.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Toisaalta mielenterveyden riskitekijöillä: kriiseillä, katastrofeilla, tragedioilla on aina mielenterveysvaikutuksensa niitä kokeviin ihmisiin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Tämä vain on näkökulma jota ei usein nosteta esiin.</a:t>
            </a:r>
            <a:br>
              <a:rPr lang="fi-FI" dirty="0"/>
            </a:br>
            <a:endParaRPr lang="fi-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Toisaalta</a:t>
            </a:r>
            <a:endParaRPr dirty="0"/>
          </a:p>
        </p:txBody>
      </p:sp>
    </p:spTree>
    <p:extLst>
      <p:ext uri="{BB962C8B-B14F-4D97-AF65-F5344CB8AC3E}">
        <p14:creationId xmlns:p14="http://schemas.microsoft.com/office/powerpoint/2010/main" val="2360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C56EC39-FC82-3A46-0B17-8A2C6B2A42CD}"/>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34A2DD53-FD7D-0467-E237-A6A068C268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01D1AAA0-319C-EB0D-A49A-E1E8C21110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0622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6E27B06-395C-D596-4407-4DC2E26BFD2E}"/>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B73CBADF-A7A2-9472-FA6E-5EDF5F74A4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A6D74BE2-6F3C-23EF-39FD-16460311E5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Psykologit ja psykoterapeutit arjen </a:t>
            </a:r>
            <a:r>
              <a:rPr lang="fi-FI" dirty="0" err="1"/>
              <a:t>marttoina</a:t>
            </a:r>
            <a:r>
              <a:rPr lang="fi-FI" dirty="0"/>
              <a:t>: antavat vinkkejä elämän hallinnointiin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fi-FI" dirty="0"/>
            </a:br>
            <a:r>
              <a:rPr lang="fi-FI" dirty="0"/>
              <a:t>Mihin johtaa: ainakin stigman hälvenemiseen, mutta myös yksilökeskeisyyteen, siihen miten yksilö voi tehdä ja tulee toimia arjessaan, yhteisö ja yhteiskunta katoaa isossa kuvassa hyvinvointi-teemasta</a:t>
            </a:r>
            <a:br>
              <a:rPr lang="fi-FI" dirty="0"/>
            </a:br>
            <a:endParaRPr dirty="0"/>
          </a:p>
        </p:txBody>
      </p:sp>
    </p:spTree>
    <p:extLst>
      <p:ext uri="{BB962C8B-B14F-4D97-AF65-F5344CB8AC3E}">
        <p14:creationId xmlns:p14="http://schemas.microsoft.com/office/powerpoint/2010/main" val="122995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0642E75-154B-0429-8191-79D2927DAF4B}"/>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E455AB99-5CF0-A289-4CFC-D0F380B968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5E7E0932-BECB-7E18-CF53-762E487898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Henkilöjutut auttavat purkamaan stigmaa</a:t>
            </a:r>
            <a:br>
              <a:rPr lang="fi-FI" dirty="0"/>
            </a:br>
            <a:endParaRPr dirty="0"/>
          </a:p>
        </p:txBody>
      </p:sp>
    </p:spTree>
    <p:extLst>
      <p:ext uri="{BB962C8B-B14F-4D97-AF65-F5344CB8AC3E}">
        <p14:creationId xmlns:p14="http://schemas.microsoft.com/office/powerpoint/2010/main" val="3948870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145ED8A-5817-92D0-A235-6F4FA09FBD81}"/>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B4047191-7E73-112B-5EA3-1C9B130A5C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553DF17A-7FEF-FF01-9B7B-321BC04E5B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dirty="0">
                <a:solidFill>
                  <a:schemeClr val="bg1"/>
                </a:solidFill>
                <a:latin typeface="Dosis" pitchFamily="2" charset="0"/>
                <a:ea typeface="Dosis ExtraBold"/>
                <a:cs typeface="Dosis ExtraBold"/>
                <a:sym typeface="Dosis ExtraBold"/>
              </a:rPr>
              <a:t>Mielenterveysongelmiin liittyvä stigma on edelleen elossa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64494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CBC6B49-CFE0-A472-FF7E-96F4AEC56917}"/>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BB841C1F-B2E8-D9E4-9C66-248CA96DE8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45CCCD97-9D0A-BC78-1446-3795D01567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Uutismassassa näkyvimpiä ovat usein mielenterveyttä kuormittavat aiheet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Uutismaisema on täynnä kriisejä, katastrofeja, kriisejä, koska niistä ei maailmassa ole pulaa</a:t>
            </a:r>
            <a:br>
              <a:rPr lang="fi-FI" dirty="0"/>
            </a:br>
            <a:r>
              <a:rPr lang="fi-FI" dirty="0"/>
              <a:t>Media on huonojen uutisten kyllästämä, myös mielenterveyden uutisoinnissa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Palstat nimetty: Mielenterveyshäiriöt, Mieli ja MASENNUS</a:t>
            </a:r>
            <a:br>
              <a:rPr lang="fi-FI" dirty="0"/>
            </a:br>
            <a:endParaRPr dirty="0"/>
          </a:p>
        </p:txBody>
      </p:sp>
    </p:spTree>
    <p:extLst>
      <p:ext uri="{BB962C8B-B14F-4D97-AF65-F5344CB8AC3E}">
        <p14:creationId xmlns:p14="http://schemas.microsoft.com/office/powerpoint/2010/main" val="301505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ADE79C3-4005-C9D7-B271-A2745525286A}"/>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5D11A08B-A789-4773-8E0E-9C9B6E933B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357E9CF8-44F6-06F0-1574-6B9DE5B712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Mielenterveys on näkymättömänä läsnä useassa jutussa.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Jatkuvasti uutisvirrassa pyörivillä kriiseillä, katastrofeilla, rikoksilla ja väkivallalla, tragedioilla on aina mielenterveysvaikutuksensa.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Olisiko mielenterveysvaikutukset mahdollista mainita?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Voiko kriisejä, katastrofeja tai rikoksia ja niiden traumavaikutuksia kommentoida mielenterveystyön ammattilainen? Voisiko arjen elämävalmennusvinkkejä antaa joskus antaa kasvatusalan ihminen, filosofi tai yhteiskuntatieteilijä?</a:t>
            </a:r>
            <a:br>
              <a:rPr lang="fi-FI" dirty="0"/>
            </a:br>
            <a:endParaRPr lang="fi-FI" dirty="0"/>
          </a:p>
        </p:txBody>
      </p:sp>
    </p:spTree>
    <p:extLst>
      <p:ext uri="{BB962C8B-B14F-4D97-AF65-F5344CB8AC3E}">
        <p14:creationId xmlns:p14="http://schemas.microsoft.com/office/powerpoint/2010/main" val="697231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8A617F9-0475-AF47-A39F-1A2CC507D04F}"/>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B4E40014-9AFE-FD94-320F-8A0069B766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36C0CC7E-5BDF-EF10-71ED-8B88A91E45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9498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C9B19F7-0F49-2EB5-B41B-FDB60AF626A7}"/>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557B907E-1588-C03C-1160-8F6A823BB9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AFBCE5FA-CE2A-D060-9A57-EB7E88A863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Mitä sanat herättävät? </a:t>
            </a:r>
          </a:p>
          <a:p>
            <a:pPr marL="0" lvl="0" indent="0" algn="l" rtl="0">
              <a:spcBef>
                <a:spcPts val="0"/>
              </a:spcBef>
              <a:spcAft>
                <a:spcPts val="0"/>
              </a:spcAft>
              <a:buNone/>
            </a:pPr>
            <a:r>
              <a:rPr lang="fi-FI" dirty="0"/>
              <a:t>Samassa jutussa otsikossa mielenterveyden häiriötä sairastava, ingressissä mieleltään sairas </a:t>
            </a:r>
          </a:p>
          <a:p>
            <a:pPr marL="0" lvl="0" indent="0" algn="l" rtl="0">
              <a:spcBef>
                <a:spcPts val="0"/>
              </a:spcBef>
              <a:spcAft>
                <a:spcPts val="0"/>
              </a:spcAft>
              <a:buNone/>
            </a:pPr>
            <a:r>
              <a:rPr lang="fi-FI" dirty="0"/>
              <a:t>Entä sana mielisairas? </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a:t>Sairas &gt;&gt; mielikuva pysyvästä olotilasta / identiteetistä, sairastava &gt;&gt; mielikuva tilapäisestä, sen hetkisestä olotila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fi-FI" dirty="0"/>
            </a:br>
            <a:r>
              <a:rPr lang="fi-FI" dirty="0"/>
              <a:t>Psyykkisesti työkyvytön (kirjoittajan oma ilmaus itsestään)</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a:t>Mielenterveyspotilas, mielenterveyskuntoutuja, mielenterveystoipuja, </a:t>
            </a:r>
          </a:p>
        </p:txBody>
      </p:sp>
    </p:spTree>
    <p:extLst>
      <p:ext uri="{BB962C8B-B14F-4D97-AF65-F5344CB8AC3E}">
        <p14:creationId xmlns:p14="http://schemas.microsoft.com/office/powerpoint/2010/main" val="3048277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3DB4FE1-2828-33DE-A25C-8591F653D092}"/>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2FF361DB-F511-3942-8D8D-3FD82C2944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B7F59BC6-E220-59B2-CA1F-FFA01436BD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i-FI" dirty="0"/>
          </a:p>
        </p:txBody>
      </p:sp>
    </p:spTree>
    <p:extLst>
      <p:ext uri="{BB962C8B-B14F-4D97-AF65-F5344CB8AC3E}">
        <p14:creationId xmlns:p14="http://schemas.microsoft.com/office/powerpoint/2010/main" val="2684589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D99FD5D-D4AC-B422-3972-77045DF11D5B}"/>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1C37326E-D48D-EADE-1006-FB427F8F77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C49E2A78-2F3F-2528-8E6E-40E33E7BBA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i-FI" dirty="0"/>
          </a:p>
        </p:txBody>
      </p:sp>
    </p:spTree>
    <p:extLst>
      <p:ext uri="{BB962C8B-B14F-4D97-AF65-F5344CB8AC3E}">
        <p14:creationId xmlns:p14="http://schemas.microsoft.com/office/powerpoint/2010/main" val="3352952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A47C9B1-2EF9-33D8-7689-8DD15929A9B5}"/>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FEC33AA0-FBD5-C50F-FABF-1A8C643492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8CE5302E-7768-B683-EA95-81817B581E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i-FI" dirty="0"/>
          </a:p>
        </p:txBody>
      </p:sp>
    </p:spTree>
    <p:extLst>
      <p:ext uri="{BB962C8B-B14F-4D97-AF65-F5344CB8AC3E}">
        <p14:creationId xmlns:p14="http://schemas.microsoft.com/office/powerpoint/2010/main" val="408701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05D0CDB-8B25-C834-7CFF-B2AAACBC6C78}"/>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75887D78-B29A-5424-F698-331D6D80CF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52DC9A55-11FA-5E81-7EB5-6EE2D0AB64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6152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0700F09-1F9E-AFED-627E-855AD17F2BCE}"/>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5D6BA52F-0E67-C2E0-02DF-2F61EF5685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3B5A1661-4481-CE1E-9DAD-0538071B61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dirty="0">
                <a:solidFill>
                  <a:schemeClr val="bg1"/>
                </a:solidFill>
                <a:latin typeface="Dosis" pitchFamily="2" charset="0"/>
              </a:rPr>
              <a:t>Meillä kaikilla on mielenterveys.</a:t>
            </a:r>
            <a:br>
              <a:rPr lang="fi-FI" sz="1100" dirty="0">
                <a:solidFill>
                  <a:schemeClr val="bg1"/>
                </a:solidFill>
                <a:latin typeface="Dosis" pitchFamily="2" charset="0"/>
              </a:rPr>
            </a:br>
            <a:r>
              <a:rPr lang="fi-FI" sz="1100" dirty="0">
                <a:solidFill>
                  <a:schemeClr val="bg1"/>
                </a:solidFill>
                <a:latin typeface="Dosis" pitchFamily="2" charset="0"/>
              </a:rPr>
              <a:t>Mielenterveyttä voi vahvistaa niin yksilön, yhteisön kuin yhteiskunnan tasoilla,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dirty="0">
                <a:solidFill>
                  <a:schemeClr val="bg1"/>
                </a:solidFill>
                <a:latin typeface="Dosis" pitchFamily="2" charset="0"/>
              </a:rPr>
              <a:t>Mielenterveyden voimavarojen suhde sisäisiin ja ulkoisiin haasteisiin ja riskitekijöihin = vallitseva hyvinvointi.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sz="1100" dirty="0">
              <a:solidFill>
                <a:schemeClr val="bg1"/>
              </a:solidFill>
              <a:latin typeface="Dosi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dirty="0">
                <a:solidFill>
                  <a:schemeClr val="bg1"/>
                </a:solidFill>
                <a:latin typeface="Dosis" pitchFamily="2" charset="0"/>
              </a:rPr>
              <a:t>Myös mielenterveyden haasteet ja häiriöt ovat yleisiä: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dirty="0">
                <a:solidFill>
                  <a:schemeClr val="bg1"/>
                </a:solidFill>
                <a:latin typeface="Dosis" pitchFamily="2" charset="0"/>
              </a:rPr>
              <a:t>100 % ihmisistä kokee mielenterveyden vaihtelua elämän aikana.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dirty="0">
                <a:solidFill>
                  <a:schemeClr val="bg1"/>
                </a:solidFill>
                <a:latin typeface="Dosis" pitchFamily="2" charset="0"/>
              </a:rPr>
              <a:t>50% suomalaisista kokee mielenterveyden häiriön elämänsä aikana.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dirty="0">
                <a:solidFill>
                  <a:schemeClr val="bg1"/>
                </a:solidFill>
                <a:latin typeface="Dosis" pitchFamily="2" charset="0"/>
              </a:rPr>
              <a:t>40% on kokenut mielenterveyden häiriön 34. ikävuoteen mennessä</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sz="1100" dirty="0">
              <a:solidFill>
                <a:schemeClr val="bg1"/>
              </a:solidFill>
              <a:latin typeface="Dosis" pitchFamily="2" charset="0"/>
            </a:endParaRPr>
          </a:p>
          <a:p>
            <a:pPr marL="114300" lvl="8" indent="0">
              <a:buSzPts val="1800"/>
              <a:buNone/>
            </a:pPr>
            <a:endParaRPr lang="fi-FI" sz="1100" dirty="0">
              <a:solidFill>
                <a:schemeClr val="bg1"/>
              </a:solidFill>
              <a:latin typeface="Dosis" pitchFamily="2" charset="0"/>
            </a:endParaRPr>
          </a:p>
          <a:p>
            <a:pPr marL="114300" lvl="8" indent="0">
              <a:buSzPts val="1800"/>
              <a:buNone/>
            </a:pPr>
            <a:endParaRPr lang="fi-FI" sz="1100" dirty="0">
              <a:solidFill>
                <a:schemeClr val="bg1"/>
              </a:solidFill>
              <a:latin typeface="Dosi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sz="1100" dirty="0">
              <a:solidFill>
                <a:schemeClr val="bg1"/>
              </a:solidFill>
              <a:latin typeface="Dosis" pitchFamily="2" charset="0"/>
            </a:endParaRPr>
          </a:p>
          <a:p>
            <a:pPr marL="0" lvl="0" indent="0" algn="l" rtl="0">
              <a:spcBef>
                <a:spcPts val="0"/>
              </a:spcBef>
              <a:spcAft>
                <a:spcPts val="0"/>
              </a:spcAft>
              <a:buNone/>
            </a:pPr>
            <a:endParaRPr lang="fi-FI" dirty="0"/>
          </a:p>
        </p:txBody>
      </p:sp>
    </p:spTree>
    <p:extLst>
      <p:ext uri="{BB962C8B-B14F-4D97-AF65-F5344CB8AC3E}">
        <p14:creationId xmlns:p14="http://schemas.microsoft.com/office/powerpoint/2010/main" val="2668724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291530A-1D66-AEEE-B1A8-828B7550549A}"/>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6B5CDB19-95A3-D689-304C-7E0F9BB394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4F2504E2-693E-5A9C-3F3D-CBEB4A8251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i-FI" sz="1800" dirty="0"/>
              <a:t>Mielenterveydestä voidaan puhua kuin se olisi asia jota joko on tai ei ole.</a:t>
            </a:r>
          </a:p>
          <a:p>
            <a:pPr marL="158750" indent="0">
              <a:buNone/>
            </a:pPr>
            <a:endParaRPr lang="fi-FI" sz="1800" dirty="0"/>
          </a:p>
          <a:p>
            <a:pPr marL="158750" indent="0">
              <a:buNone/>
            </a:pPr>
            <a:r>
              <a:rPr lang="fi-FI" sz="1800" dirty="0"/>
              <a:t>Kuitenkin kaikilla on mielenterveyttä ja tärkeämpää onkin miettiä sitä, kuinka paljon on positiivista mielenterveyttä suhteessa riskitekijöihin sekä vaikeisiin menneisyyden kokemuksiin.</a:t>
            </a:r>
          </a:p>
          <a:p>
            <a:pPr marL="158750" indent="0" algn="l">
              <a:buNone/>
            </a:pPr>
            <a:endParaRPr lang="fi-FI" sz="1800" b="0" i="0" u="none" strike="noStrike" baseline="0" dirty="0">
              <a:solidFill>
                <a:srgbClr val="000000"/>
              </a:solidFill>
              <a:latin typeface="Calibri" panose="020F0502020204030204" pitchFamily="34" charset="0"/>
            </a:endParaRPr>
          </a:p>
          <a:p>
            <a:pPr marL="158750" indent="0" algn="l">
              <a:buNone/>
            </a:pPr>
            <a:r>
              <a:rPr lang="fi-FI" sz="1800" b="0" i="0" u="none" strike="noStrike" baseline="0" dirty="0">
                <a:solidFill>
                  <a:srgbClr val="000000"/>
                </a:solidFill>
                <a:latin typeface="Calibri" panose="020F0502020204030204" pitchFamily="34" charset="0"/>
              </a:rPr>
              <a:t>Mielenterveysoikeuksiin sisältyy mielenterveyttä suojaavien tekijöiden vahvistaminen ja sitä vaarantavien tekijöiden vähentäminen yhteiskunnassa.</a:t>
            </a:r>
          </a:p>
          <a:p>
            <a:pPr marL="158750" indent="0" algn="l">
              <a:buNone/>
            </a:pPr>
            <a:endParaRPr lang="fi-FI" sz="1800" b="0" i="0" u="none" strike="noStrike" baseline="0" dirty="0">
              <a:solidFill>
                <a:srgbClr val="000000"/>
              </a:solidFill>
              <a:latin typeface="Calibri" panose="020F0502020204030204" pitchFamily="34" charset="0"/>
            </a:endParaRPr>
          </a:p>
          <a:p>
            <a:pPr marL="158750" indent="0" algn="l">
              <a:buNone/>
            </a:pPr>
            <a:r>
              <a:rPr lang="fi-FI" sz="1800" b="0" i="0" u="none" strike="noStrike" baseline="0" dirty="0">
                <a:solidFill>
                  <a:srgbClr val="000000"/>
                </a:solidFill>
                <a:latin typeface="Calibri" panose="020F0502020204030204" pitchFamily="34" charset="0"/>
              </a:rPr>
              <a:t>Mielenterveyteen vaikuttavaa eriarvoisuutta on monenlaista (WHO 2004)</a:t>
            </a:r>
          </a:p>
          <a:p>
            <a:r>
              <a:rPr lang="fi-FI" sz="1800" b="1" i="0" u="none" strike="noStrike" baseline="0" dirty="0">
                <a:solidFill>
                  <a:srgbClr val="000000"/>
                </a:solidFill>
                <a:latin typeface="Calibri" panose="020F0502020204030204" pitchFamily="34" charset="0"/>
              </a:rPr>
              <a:t>Sosiaalinen eriarvoisuus: </a:t>
            </a:r>
            <a:r>
              <a:rPr lang="fi-FI" sz="1800" b="0" i="0" u="none" strike="noStrike" baseline="0" dirty="0">
                <a:solidFill>
                  <a:srgbClr val="000000"/>
                </a:solidFill>
                <a:latin typeface="Calibri" panose="020F0502020204030204" pitchFamily="34" charset="0"/>
              </a:rPr>
              <a:t>Tulotaso, koulutus, työllisyys, terveyspalvelut</a:t>
            </a:r>
          </a:p>
          <a:p>
            <a:r>
              <a:rPr lang="fi-FI" sz="1800" b="1" i="0" u="none" strike="noStrike" baseline="0" dirty="0">
                <a:solidFill>
                  <a:srgbClr val="000000"/>
                </a:solidFill>
                <a:latin typeface="Calibri" panose="020F0502020204030204" pitchFamily="34" charset="0"/>
              </a:rPr>
              <a:t>Etninen eriarvoisuus: </a:t>
            </a:r>
            <a:r>
              <a:rPr lang="fi-FI" sz="1800" b="0" i="0" u="none" strike="noStrike" baseline="0" dirty="0">
                <a:solidFill>
                  <a:srgbClr val="000000"/>
                </a:solidFill>
                <a:latin typeface="Calibri" panose="020F0502020204030204" pitchFamily="34" charset="0"/>
              </a:rPr>
              <a:t>Syrjintä, ennakkoluulot</a:t>
            </a:r>
          </a:p>
          <a:p>
            <a:r>
              <a:rPr lang="fi-FI" sz="1800" b="1" i="0" u="none" strike="noStrike" baseline="0" dirty="0">
                <a:solidFill>
                  <a:srgbClr val="000000"/>
                </a:solidFill>
                <a:latin typeface="Calibri" panose="020F0502020204030204" pitchFamily="34" charset="0"/>
              </a:rPr>
              <a:t>Sukupuoliero: </a:t>
            </a:r>
            <a:r>
              <a:rPr lang="fi-FI" sz="1800" b="0" i="0" u="none" strike="noStrike" baseline="0" dirty="0">
                <a:solidFill>
                  <a:srgbClr val="000000"/>
                </a:solidFill>
                <a:latin typeface="Calibri" panose="020F0502020204030204" pitchFamily="34" charset="0"/>
              </a:rPr>
              <a:t>Palkkaero, sukupuoliroolit</a:t>
            </a:r>
          </a:p>
          <a:p>
            <a:pPr marL="158750" indent="0" algn="l">
              <a:buNone/>
            </a:pPr>
            <a:endParaRPr lang="fi-FI" sz="1800" b="0" i="0" u="none" strike="noStrike" baseline="0" dirty="0">
              <a:solidFill>
                <a:srgbClr val="000000"/>
              </a:solidFill>
              <a:latin typeface="Calibri" panose="020F0502020204030204" pitchFamily="34" charset="0"/>
            </a:endParaRPr>
          </a:p>
          <a:p>
            <a:pPr marL="158750" indent="0" algn="l">
              <a:buNone/>
            </a:pPr>
            <a:r>
              <a:rPr lang="fi-FI" sz="1800" b="0" i="0" u="none" strike="noStrike" baseline="0" dirty="0">
                <a:solidFill>
                  <a:srgbClr val="000000"/>
                </a:solidFill>
                <a:latin typeface="Calibri" panose="020F0502020204030204" pitchFamily="34" charset="0"/>
              </a:rPr>
              <a:t>Eriarvoisuuden vaikutus mielenterveyteen</a:t>
            </a:r>
          </a:p>
          <a:p>
            <a:r>
              <a:rPr lang="fi-FI" sz="1800" b="1" i="0" u="none" strike="noStrike" baseline="0" dirty="0">
                <a:solidFill>
                  <a:srgbClr val="000000"/>
                </a:solidFill>
                <a:latin typeface="Calibri" panose="020F0502020204030204" pitchFamily="34" charset="0"/>
              </a:rPr>
              <a:t>Stressi ja epävarmuus: </a:t>
            </a:r>
            <a:r>
              <a:rPr lang="fi-FI" sz="1800" b="0" i="0" u="none" strike="noStrike" baseline="0" dirty="0">
                <a:solidFill>
                  <a:srgbClr val="000000"/>
                </a:solidFill>
                <a:latin typeface="Calibri" panose="020F0502020204030204" pitchFamily="34" charset="0"/>
              </a:rPr>
              <a:t>Taloudelliset vaikeudet, epävarmuus tulevaisuudesta ja sosiaalinen eristäytyminen lisäävät stressiä. Krooninen stressi liittyy moniin mielenterveysongelmiin.</a:t>
            </a:r>
          </a:p>
          <a:p>
            <a:r>
              <a:rPr lang="fi-FI" sz="1800" b="1" i="0" u="none" strike="noStrike" baseline="0" dirty="0">
                <a:solidFill>
                  <a:srgbClr val="000000"/>
                </a:solidFill>
                <a:latin typeface="Calibri" panose="020F0502020204030204" pitchFamily="34" charset="0"/>
              </a:rPr>
              <a:t>Alhainen itsetunto: </a:t>
            </a:r>
            <a:r>
              <a:rPr lang="fi-FI" sz="1800" b="0" i="0" u="none" strike="noStrike" baseline="0" dirty="0">
                <a:solidFill>
                  <a:srgbClr val="000000"/>
                </a:solidFill>
                <a:latin typeface="Calibri" panose="020F0502020204030204" pitchFamily="34" charset="0"/>
              </a:rPr>
              <a:t>Huonommuuden tunne heikentää itsetuntoa lisää depression riskiä.</a:t>
            </a:r>
          </a:p>
          <a:p>
            <a:r>
              <a:rPr lang="fi-FI" sz="1800" b="1" i="0" u="none" strike="noStrike" baseline="0" dirty="0">
                <a:solidFill>
                  <a:srgbClr val="000000"/>
                </a:solidFill>
                <a:latin typeface="Calibri" panose="020F0502020204030204" pitchFamily="34" charset="0"/>
              </a:rPr>
              <a:t>Syrjintä ja syrjäytyminen: </a:t>
            </a:r>
            <a:r>
              <a:rPr lang="fi-FI" sz="1800" b="0" i="0" u="none" strike="noStrike" baseline="0" dirty="0">
                <a:solidFill>
                  <a:srgbClr val="000000"/>
                </a:solidFill>
                <a:latin typeface="Calibri" panose="020F0502020204030204" pitchFamily="34" charset="0"/>
              </a:rPr>
              <a:t>Kaltoin kohtelu vahingoittaa mielenterveyttä monin tavoin.</a:t>
            </a:r>
          </a:p>
          <a:p>
            <a:r>
              <a:rPr lang="fi-FI" sz="1800" b="1" i="0" u="none" strike="noStrike" baseline="0" dirty="0">
                <a:solidFill>
                  <a:srgbClr val="000000"/>
                </a:solidFill>
                <a:latin typeface="Calibri" panose="020F0502020204030204" pitchFamily="34" charset="0"/>
              </a:rPr>
              <a:t>Mahdollisuuksien rajoittuminen: </a:t>
            </a:r>
            <a:r>
              <a:rPr lang="fi-FI" sz="1800" b="0" i="0" u="none" strike="noStrike" baseline="0" dirty="0">
                <a:solidFill>
                  <a:srgbClr val="000000"/>
                </a:solidFill>
                <a:latin typeface="Calibri" panose="020F0502020204030204" pitchFamily="34" charset="0"/>
              </a:rPr>
              <a:t>Mahdollisuudet koulutukseen, työhön ja muihin elämän osa-alueisiin rajautuvat, mikä lisää tyytymättömyyttä ja ahdistusta.</a:t>
            </a:r>
          </a:p>
          <a:p>
            <a:pPr algn="l"/>
            <a:endParaRPr lang="fi-FI" sz="1800" b="0" i="0" u="none" strike="noStrike" baseline="0" dirty="0">
              <a:solidFill>
                <a:srgbClr val="000000"/>
              </a:solidFill>
              <a:latin typeface="Calibri" panose="020F0502020204030204" pitchFamily="34" charset="0"/>
            </a:endParaRPr>
          </a:p>
          <a:p>
            <a:r>
              <a:rPr lang="fi-FI" sz="1800" b="0" i="0" u="none" strike="noStrike" baseline="0" dirty="0">
                <a:solidFill>
                  <a:srgbClr val="000000"/>
                </a:solidFill>
                <a:latin typeface="Calibri" panose="020F0502020204030204" pitchFamily="34" charset="0"/>
              </a:rPr>
              <a:t>Huono-osaisuus liittyy mielenterveyden ongelmiin ja häiriöihin </a:t>
            </a:r>
          </a:p>
          <a:p>
            <a:r>
              <a:rPr lang="fi-FI" sz="1800" b="0" i="0" u="none" strike="noStrike" baseline="0" dirty="0">
                <a:solidFill>
                  <a:srgbClr val="000000"/>
                </a:solidFill>
                <a:latin typeface="Calibri" panose="020F0502020204030204" pitchFamily="34" charset="0"/>
              </a:rPr>
              <a:t>Kaksi mekanismia: huonompiosaisuuden aiheuttama stressi lisää </a:t>
            </a:r>
            <a:r>
              <a:rPr lang="fi-FI" sz="1800" b="0" i="0" u="none" strike="noStrike" baseline="0" dirty="0" err="1">
                <a:solidFill>
                  <a:srgbClr val="000000"/>
                </a:solidFill>
                <a:latin typeface="Calibri" panose="020F0502020204030204" pitchFamily="34" charset="0"/>
              </a:rPr>
              <a:t>mt</a:t>
            </a:r>
            <a:r>
              <a:rPr lang="fi-FI" sz="1800" b="0" i="0" u="none" strike="noStrike" baseline="0" dirty="0">
                <a:solidFill>
                  <a:srgbClr val="000000"/>
                </a:solidFill>
                <a:latin typeface="Calibri" panose="020F0502020204030204" pitchFamily="34" charset="0"/>
              </a:rPr>
              <a:t>-häiriöitä ja </a:t>
            </a:r>
            <a:r>
              <a:rPr lang="fi-FI" sz="1800" b="0" i="0" u="none" strike="noStrike" baseline="0" dirty="0" err="1">
                <a:solidFill>
                  <a:srgbClr val="000000"/>
                </a:solidFill>
                <a:latin typeface="Calibri" panose="020F0502020204030204" pitchFamily="34" charset="0"/>
              </a:rPr>
              <a:t>mt</a:t>
            </a:r>
            <a:r>
              <a:rPr lang="fi-FI" sz="1800" b="0" i="0" u="none" strike="noStrike" baseline="0" dirty="0">
                <a:solidFill>
                  <a:srgbClr val="000000"/>
                </a:solidFill>
                <a:latin typeface="Calibri" panose="020F0502020204030204" pitchFamily="34" charset="0"/>
              </a:rPr>
              <a:t>-häiriö syrjäyttää ja köyhdyttää</a:t>
            </a:r>
          </a:p>
          <a:p>
            <a:r>
              <a:rPr lang="fi-FI" sz="1800" b="0" i="0" u="none" strike="noStrike" baseline="0" dirty="0">
                <a:solidFill>
                  <a:srgbClr val="000000"/>
                </a:solidFill>
                <a:latin typeface="Calibri" panose="020F0502020204030204" pitchFamily="34" charset="0"/>
              </a:rPr>
              <a:t>Myös eriarvoistuminen sinänsä uhkaa mielenterveyttä mm. sosiaalisten suhteiden rapautumisen ja luottamuksen vähenemisen kautta</a:t>
            </a:r>
          </a:p>
          <a:p>
            <a:pPr marL="158750" indent="0">
              <a:buNone/>
            </a:pPr>
            <a:endParaRPr lang="fi-FI" sz="1800" b="0" i="0" u="none" strike="noStrike" baseline="0" dirty="0">
              <a:solidFill>
                <a:srgbClr val="000000"/>
              </a:solidFill>
              <a:latin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641197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7c4cf56b7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dirty="0"/>
              <a:t>Mielenterveyttä voi ajatella kahden ulottuvuuden kautta.</a:t>
            </a:r>
          </a:p>
          <a:p>
            <a:pPr marL="0" marR="0" lvl="0" indent="0" algn="l" defTabSz="914377" rtl="0" eaLnBrk="1" fontAlgn="auto" latinLnBrk="0" hangingPunct="1">
              <a:lnSpc>
                <a:spcPct val="100000"/>
              </a:lnSpc>
              <a:spcBef>
                <a:spcPts val="0"/>
              </a:spcBef>
              <a:spcAft>
                <a:spcPts val="0"/>
              </a:spcAft>
              <a:buClrTx/>
              <a:buSzTx/>
              <a:buFontTx/>
              <a:buNone/>
              <a:tabLst/>
              <a:defRPr/>
            </a:pPr>
            <a:r>
              <a:rPr lang="fi-FI" dirty="0"/>
              <a:t>Silloin, kun meillä on oikein paljon psyykkistä hyvinvointia voidaan puhua kukoistuksesta ja</a:t>
            </a:r>
          </a:p>
          <a:p>
            <a:pPr marL="0" marR="0" lvl="0" indent="0" algn="l" defTabSz="914377" rtl="0" eaLnBrk="1" fontAlgn="auto" latinLnBrk="0" hangingPunct="1">
              <a:lnSpc>
                <a:spcPct val="100000"/>
              </a:lnSpc>
              <a:spcBef>
                <a:spcPts val="0"/>
              </a:spcBef>
              <a:spcAft>
                <a:spcPts val="0"/>
              </a:spcAft>
              <a:buClrTx/>
              <a:buSzTx/>
              <a:buFontTx/>
              <a:buNone/>
              <a:tabLst/>
              <a:defRPr/>
            </a:pPr>
            <a:r>
              <a:rPr lang="fi-FI" dirty="0"/>
              <a:t>kun meillä on vähän psyykkistä hyvinvointia voidaan puhua huonovointisuudesta.</a:t>
            </a:r>
          </a:p>
          <a:p>
            <a:pPr marL="0" marR="0" lvl="0" indent="0" algn="l" defTabSz="914377" rtl="0" eaLnBrk="1" fontAlgn="auto" latinLnBrk="0" hangingPunct="1">
              <a:lnSpc>
                <a:spcPct val="100000"/>
              </a:lnSpc>
              <a:spcBef>
                <a:spcPts val="0"/>
              </a:spcBef>
              <a:spcAft>
                <a:spcPts val="0"/>
              </a:spcAft>
              <a:buClrTx/>
              <a:buSzTx/>
              <a:buFontTx/>
              <a:buNone/>
              <a:tabLst/>
              <a:defRPr/>
            </a:pPr>
            <a:r>
              <a:rPr lang="fi-FI" dirty="0"/>
              <a:t>Toisella ulottuvuudella on todettu mielenterveyden häiriö ja toisessa päässä ei todettua mielenterveyden häiriötä.</a:t>
            </a:r>
          </a:p>
          <a:p>
            <a:pPr marL="0" marR="0" lvl="0" indent="0" algn="l" defTabSz="914377"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377" rtl="0" eaLnBrk="1" fontAlgn="auto" latinLnBrk="0" hangingPunct="1">
              <a:lnSpc>
                <a:spcPct val="100000"/>
              </a:lnSpc>
              <a:spcBef>
                <a:spcPts val="0"/>
              </a:spcBef>
              <a:spcAft>
                <a:spcPts val="0"/>
              </a:spcAft>
              <a:buClrTx/>
              <a:buSzTx/>
              <a:buFontTx/>
              <a:buNone/>
              <a:tabLst/>
              <a:defRPr/>
            </a:pPr>
            <a:r>
              <a:rPr lang="fi-FI" dirty="0"/>
              <a:t>Meillä voi siis olla mielenterveyden häiriö ja samaan aikaan paljon psyykkistä hyvinvointia.</a:t>
            </a:r>
          </a:p>
          <a:p>
            <a:pPr marL="0" marR="0" lvl="0" indent="0" algn="l" defTabSz="914377" rtl="0" eaLnBrk="1" fontAlgn="auto" latinLnBrk="0" hangingPunct="1">
              <a:lnSpc>
                <a:spcPct val="100000"/>
              </a:lnSpc>
              <a:spcBef>
                <a:spcPts val="0"/>
              </a:spcBef>
              <a:spcAft>
                <a:spcPts val="0"/>
              </a:spcAft>
              <a:buClrTx/>
              <a:buSzTx/>
              <a:buFontTx/>
              <a:buNone/>
              <a:tabLst/>
              <a:defRPr/>
            </a:pPr>
            <a:r>
              <a:rPr lang="fi-FI" dirty="0"/>
              <a:t>Mutta meillä voi myös esimerkiksi olla tilanne, että ei ole todettua mielenterveyden häiriötä, mutta meillä on silti vain vähän psyykkistä hyvinvointia.</a:t>
            </a:r>
          </a:p>
          <a:p>
            <a:pPr marL="0" marR="0" lvl="0" indent="0" algn="l" defTabSz="914377"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377" rtl="0" eaLnBrk="1" fontAlgn="auto" latinLnBrk="0" hangingPunct="1">
              <a:lnSpc>
                <a:spcPct val="100000"/>
              </a:lnSpc>
              <a:spcBef>
                <a:spcPts val="0"/>
              </a:spcBef>
              <a:spcAft>
                <a:spcPts val="0"/>
              </a:spcAft>
              <a:buClrTx/>
              <a:buSzTx/>
              <a:buFontTx/>
              <a:buNone/>
              <a:tabLst/>
              <a:defRPr/>
            </a:pPr>
            <a:r>
              <a:rPr lang="fi-FI" dirty="0"/>
              <a:t>Me kaikki ihmiset liikumme elämänpolkumme aikana näissä eri ulottuvuuksissa ja mielenterveyden muuttuva määrä on luonnollinen osa ihmisyyttä.</a:t>
            </a:r>
          </a:p>
          <a:p>
            <a:pPr marL="0" marR="0" lvl="0" indent="0" algn="l" defTabSz="914377" rtl="0" eaLnBrk="1" fontAlgn="auto" latinLnBrk="0" hangingPunct="1">
              <a:lnSpc>
                <a:spcPct val="100000"/>
              </a:lnSpc>
              <a:spcBef>
                <a:spcPts val="0"/>
              </a:spcBef>
              <a:spcAft>
                <a:spcPts val="0"/>
              </a:spcAft>
              <a:buClrTx/>
              <a:buSzTx/>
              <a:buFontTx/>
              <a:buNone/>
              <a:tabLst/>
              <a:defRPr/>
            </a:pPr>
            <a:r>
              <a:rPr lang="fi-FI" dirty="0"/>
              <a:t>Olemme myös työelämässä vaihtelevan mielen kanssa.</a:t>
            </a:r>
          </a:p>
          <a:p>
            <a:endParaRPr lang="fi-FI" dirty="0"/>
          </a:p>
          <a:p>
            <a:r>
              <a:rPr lang="fi-FI" dirty="0"/>
              <a:t>Lähde: </a:t>
            </a:r>
            <a:r>
              <a:rPr lang="fi-FI" dirty="0" err="1"/>
              <a:t>Keyes</a:t>
            </a:r>
            <a:r>
              <a:rPr lang="fi-FI" dirty="0"/>
              <a:t> 2005 &amp; 2007</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97294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D4DB913-EE71-A350-FF91-3E01E58968F1}"/>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20BD66E9-C537-A6FE-7845-DFE937D4CD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5288298C-C6CE-2BEC-974A-5EAF716D1C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4389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C461B1A-EA43-7657-F1CF-FA699175FC34}"/>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3D63D850-3B1E-99D8-4204-C57B41504F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1D237F7B-8A07-A685-EC4E-7EFDF6C764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2683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E39BD27-D509-62D8-B9DA-F32F6B67AE82}"/>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2899A750-DDAB-479D-7BD4-64D4160450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E71FA3B0-F829-2D6D-37F0-7A0EEF6D96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6646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3A95117-A4EC-A885-4CCA-D1895ADEA264}"/>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655783A1-F042-0F04-F166-560085E43F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3B929F50-CC54-0D65-6103-AEDF22CD60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780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5FFDD64-5506-AF0B-81FE-7044059068FB}"/>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01C5150E-D84B-1D69-1C8A-1539468EDC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8CB4D281-C7D4-7835-368C-5FBAC59452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787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0F3CB09-F4EA-AE09-E526-03B120DFA025}"/>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39192B84-8740-43BA-4086-48CE9CC29A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6F8DBA7C-9033-1E30-051B-EBF270EF4B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387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13DA58C-88C5-5331-18D3-1130BA9F1543}"/>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2FA3C8FE-1609-698D-D687-181A84AB9E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6383BEC4-4ACD-A700-BC29-F1CDBA6B99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Mielenterveysoikeuksia toteuttavat mm. toimivat, yhdenvertaiset ja tarpeenmukaiset mielenterveyspalvelut, mielenterveyshäiriöiden laadukas, näyttöön perustuva, tarpeenmukainen hoito, yksilön oikeussuoja.</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a:t>Psykiatrisessa sairaanhoidossa perusoikeuksiin kuuluu oikeus tahdonvapauteen, itsemääräämiseen ja koskemattomuuteen. </a:t>
            </a:r>
          </a:p>
          <a:p>
            <a:pPr marL="0" lvl="0" indent="0" algn="l" rtl="0">
              <a:spcBef>
                <a:spcPts val="0"/>
              </a:spcBef>
              <a:spcAft>
                <a:spcPts val="0"/>
              </a:spcAft>
              <a:buNone/>
            </a:pPr>
            <a:r>
              <a:rPr lang="fi-FI" dirty="0"/>
              <a:t>Psykiatrisessa sairaanhoidossa on kuitenkin mahdollista käyttää tahdosta riippumatonta hoitoa lainsäädännön erikseen määrittelemissä tilanteissa. </a:t>
            </a:r>
          </a:p>
          <a:p>
            <a:pPr marL="0" lvl="0" indent="0" algn="l" rtl="0">
              <a:spcBef>
                <a:spcPts val="0"/>
              </a:spcBef>
              <a:spcAft>
                <a:spcPts val="0"/>
              </a:spcAft>
              <a:buNone/>
            </a:pPr>
            <a:r>
              <a:rPr lang="fi-FI" dirty="0"/>
              <a:t>Hyvin toimivat ja käyttäjien hyväksymät palvelut vähentävät tarvetta turvautua tahdosta riippumattomiin toimenpiteisiin.</a:t>
            </a:r>
          </a:p>
          <a:p>
            <a:pPr marL="0" lvl="0" indent="0" algn="l" rtl="0">
              <a:spcBef>
                <a:spcPts val="0"/>
              </a:spcBef>
              <a:spcAft>
                <a:spcPts val="0"/>
              </a:spcAft>
              <a:buNone/>
            </a:pPr>
            <a:endParaRPr lang="fi-FI" dirty="0"/>
          </a:p>
        </p:txBody>
      </p:sp>
    </p:spTree>
    <p:extLst>
      <p:ext uri="{BB962C8B-B14F-4D97-AF65-F5344CB8AC3E}">
        <p14:creationId xmlns:p14="http://schemas.microsoft.com/office/powerpoint/2010/main" val="358571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63A0CF0-5AB8-4197-6F87-97222E90CECA}"/>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6B07B473-2361-ED4C-92DF-68B05A8529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AD5D1DBF-4A82-A94D-A0F0-1923A55303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dirty="0">
                <a:solidFill>
                  <a:schemeClr val="bg1"/>
                </a:solidFill>
                <a:latin typeface="Dosis ExtraBold"/>
                <a:ea typeface="Dosis ExtraBold"/>
                <a:cs typeface="Dosis ExtraBold"/>
                <a:sym typeface="Dosis ExtraBold"/>
              </a:rPr>
              <a:t>Ihmis- ja perusoikeudet</a:t>
            </a:r>
          </a:p>
          <a:p>
            <a:pPr marL="0" lvl="0" indent="0" algn="l" rtl="0">
              <a:spcBef>
                <a:spcPts val="0"/>
              </a:spcBef>
              <a:spcAft>
                <a:spcPts val="0"/>
              </a:spcAft>
              <a:buNone/>
            </a:pPr>
            <a:endParaRPr lang="fi-FI" dirty="0"/>
          </a:p>
          <a:p>
            <a:pPr marL="457200" lvl="8" indent="-342900">
              <a:buSzPts val="1800"/>
              <a:buFont typeface="Arial"/>
              <a:buChar char="●"/>
            </a:pPr>
            <a:r>
              <a:rPr lang="fi-FI" sz="1100" dirty="0">
                <a:solidFill>
                  <a:schemeClr val="bg1"/>
                </a:solidFill>
                <a:latin typeface="Dosis" pitchFamily="2" charset="0"/>
              </a:rPr>
              <a:t>Jakamaton ihmisarvo, oikeus yhdenvertaisuuteen, syrjimättömyyteen ja saavutettavuuteen,</a:t>
            </a:r>
          </a:p>
          <a:p>
            <a:pPr marL="457200" lvl="8" indent="-342900">
              <a:buSzPts val="1800"/>
              <a:buFont typeface="Arial"/>
              <a:buChar char="●"/>
            </a:pPr>
            <a:r>
              <a:rPr lang="fi-FI" sz="1100" dirty="0">
                <a:solidFill>
                  <a:schemeClr val="bg1"/>
                </a:solidFill>
                <a:latin typeface="Dosis" pitchFamily="2" charset="0"/>
              </a:rPr>
              <a:t>oikeus omaan identiteettiin,</a:t>
            </a:r>
          </a:p>
          <a:p>
            <a:pPr marL="457200" lvl="8" indent="-342900">
              <a:buSzPts val="1800"/>
              <a:buFont typeface="Arial"/>
              <a:buChar char="●"/>
            </a:pPr>
            <a:r>
              <a:rPr lang="fi-FI" sz="1100" dirty="0">
                <a:solidFill>
                  <a:schemeClr val="bg1"/>
                </a:solidFill>
                <a:latin typeface="Dosis" pitchFamily="2" charset="0"/>
              </a:rPr>
              <a:t>oikeus elämään ilman henkistä tai fyysistä väkivaltaa,</a:t>
            </a:r>
          </a:p>
          <a:p>
            <a:pPr marL="457200" lvl="8" indent="-342900">
              <a:buSzPts val="1800"/>
              <a:buFont typeface="Arial"/>
              <a:buChar char="●"/>
            </a:pPr>
            <a:r>
              <a:rPr lang="fi-FI" sz="1100" dirty="0">
                <a:solidFill>
                  <a:schemeClr val="bg1"/>
                </a:solidFill>
                <a:latin typeface="Dosis" pitchFamily="2" charset="0"/>
              </a:rPr>
              <a:t>oikeus työhön ja elantoon sekä opetukseen ja koulutukseen,</a:t>
            </a:r>
          </a:p>
          <a:p>
            <a:pPr marL="457200" lvl="8" indent="-342900">
              <a:buSzPts val="1800"/>
              <a:buFont typeface="Arial"/>
              <a:buChar char="●"/>
            </a:pPr>
            <a:r>
              <a:rPr lang="fi-FI" sz="1100" dirty="0">
                <a:solidFill>
                  <a:schemeClr val="bg1"/>
                </a:solidFill>
                <a:latin typeface="Dosis" pitchFamily="2" charset="0"/>
              </a:rPr>
              <a:t>oikeus asumiseen ja asuinpaikan valitsemiseen,</a:t>
            </a:r>
          </a:p>
          <a:p>
            <a:pPr marL="457200" lvl="8" indent="-342900">
              <a:buSzPts val="1800"/>
              <a:buFont typeface="Arial"/>
              <a:buChar char="●"/>
            </a:pPr>
            <a:r>
              <a:rPr lang="fi-FI" sz="1100" dirty="0">
                <a:solidFill>
                  <a:schemeClr val="bg1"/>
                </a:solidFill>
                <a:latin typeface="Dosis" pitchFamily="2" charset="0"/>
              </a:rPr>
              <a:t>oikeus riittävään toimeentuloon ja sosiaaliturvaan,</a:t>
            </a:r>
          </a:p>
          <a:p>
            <a:pPr marL="457200" lvl="8" indent="-342900">
              <a:buSzPts val="1800"/>
              <a:buFont typeface="Arial"/>
              <a:buChar char="●"/>
            </a:pPr>
            <a:r>
              <a:rPr lang="fi-FI" sz="1100" dirty="0">
                <a:solidFill>
                  <a:schemeClr val="bg1"/>
                </a:solidFill>
                <a:latin typeface="Dosis" pitchFamily="2" charset="0"/>
              </a:rPr>
              <a:t>oikeus osallistua oman yhteisönsä ja vaikuttaa yhteiskunnan toimintaan eri rooleissa, </a:t>
            </a:r>
          </a:p>
          <a:p>
            <a:pPr marL="114300" lvl="8" indent="0">
              <a:buSzPts val="1800"/>
              <a:buNone/>
            </a:pPr>
            <a:r>
              <a:rPr lang="fi-FI" sz="1100" dirty="0">
                <a:solidFill>
                  <a:schemeClr val="bg1"/>
                </a:solidFill>
                <a:latin typeface="Dosis" pitchFamily="2" charset="0"/>
              </a:rPr>
              <a:t>       kuten äänestäjänä, kokemusasiantuntijana, vertaistoimijana tai päättäjänä,</a:t>
            </a:r>
          </a:p>
          <a:p>
            <a:pPr marL="457200" lvl="8" indent="-342900">
              <a:buSzPts val="1800"/>
              <a:buFont typeface="Arial"/>
              <a:buChar char="●"/>
            </a:pPr>
            <a:r>
              <a:rPr lang="fi-FI" sz="1100" dirty="0">
                <a:solidFill>
                  <a:schemeClr val="bg1"/>
                </a:solidFill>
                <a:latin typeface="Dosis" pitchFamily="2" charset="0"/>
              </a:rPr>
              <a:t>kielelliset ja kulttuuriset oikeudet sekä uskonnon ja vakaumuksen vapaus,</a:t>
            </a:r>
          </a:p>
          <a:p>
            <a:pPr marL="457200" lvl="8" indent="-342900">
              <a:buSzPts val="1800"/>
              <a:buFont typeface="Arial"/>
              <a:buChar char="●"/>
            </a:pPr>
            <a:r>
              <a:rPr lang="fi-FI" sz="1100" dirty="0">
                <a:solidFill>
                  <a:schemeClr val="bg1"/>
                </a:solidFill>
                <a:latin typeface="Dosis" pitchFamily="2" charset="0"/>
              </a:rPr>
              <a:t>oikeus riittävään lepoon ja vapaa-aikaan, kulttuuriin sekä sen toteuttamiseen </a:t>
            </a:r>
          </a:p>
          <a:p>
            <a:pPr marL="114300" lvl="8" indent="0">
              <a:buSzPts val="1800"/>
              <a:buNone/>
            </a:pPr>
            <a:r>
              <a:rPr lang="fi-FI" sz="1100" dirty="0">
                <a:solidFill>
                  <a:schemeClr val="bg1"/>
                </a:solidFill>
                <a:latin typeface="Dosis" pitchFamily="2" charset="0"/>
              </a:rPr>
              <a:t>       ja itsensä ilmaisuun.</a:t>
            </a:r>
          </a:p>
          <a:p>
            <a:pPr marL="114300" lvl="8" indent="0">
              <a:buSzPts val="1800"/>
              <a:buNone/>
            </a:pPr>
            <a:endParaRPr lang="fi-FI" sz="1100" dirty="0">
              <a:solidFill>
                <a:schemeClr val="bg1"/>
              </a:solidFill>
              <a:latin typeface="Dosis" pitchFamily="2" charset="0"/>
            </a:endParaRPr>
          </a:p>
          <a:p>
            <a:pPr marL="114300" marR="0" lvl="8"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fi-FI" sz="1100" dirty="0">
                <a:solidFill>
                  <a:schemeClr val="bg1"/>
                </a:solidFill>
                <a:latin typeface="Dosis ExtraBold"/>
                <a:ea typeface="Dosis ExtraBold"/>
                <a:cs typeface="Dosis ExtraBold"/>
                <a:sym typeface="Dosis ExtraBold"/>
              </a:rPr>
              <a:t>Keskeiset sopimukset ja asiakirjat </a:t>
            </a:r>
            <a:r>
              <a:rPr lang="fi-FI" sz="1100" dirty="0" err="1">
                <a:solidFill>
                  <a:schemeClr val="bg1"/>
                </a:solidFill>
                <a:latin typeface="Dosis ExtraBold"/>
                <a:ea typeface="Dosis ExtraBold"/>
                <a:cs typeface="Dosis ExtraBold"/>
                <a:sym typeface="Dosis ExtraBold"/>
              </a:rPr>
              <a:t>ihmis-ja</a:t>
            </a:r>
            <a:r>
              <a:rPr lang="fi-FI" sz="1100" dirty="0">
                <a:solidFill>
                  <a:schemeClr val="bg1"/>
                </a:solidFill>
                <a:latin typeface="Dosis ExtraBold"/>
                <a:ea typeface="Dosis ExtraBold"/>
                <a:cs typeface="Dosis ExtraBold"/>
                <a:sym typeface="Dosis ExtraBold"/>
              </a:rPr>
              <a:t> perusoikeuksien taustalla</a:t>
            </a:r>
          </a:p>
          <a:p>
            <a:pPr marL="114300" lvl="8" indent="0">
              <a:buSzPts val="1800"/>
              <a:buFont typeface="Arial"/>
              <a:buNone/>
            </a:pPr>
            <a:endParaRPr lang="fi-FI" sz="1100" dirty="0">
              <a:solidFill>
                <a:schemeClr val="bg1"/>
              </a:solidFill>
              <a:latin typeface="Dosis" pitchFamily="2" charset="0"/>
            </a:endParaRPr>
          </a:p>
          <a:p>
            <a:pPr marL="457200" lvl="8" indent="-342900">
              <a:buSzPts val="1800"/>
              <a:buFont typeface="Arial"/>
              <a:buChar char="●"/>
            </a:pPr>
            <a:r>
              <a:rPr lang="fi-FI" sz="1100" dirty="0">
                <a:solidFill>
                  <a:schemeClr val="bg1"/>
                </a:solidFill>
                <a:latin typeface="Dosis" pitchFamily="2" charset="0"/>
              </a:rPr>
              <a:t>yleismaailmalliset ihmisoikeudet sekä perustuslain mukaiset perusoikeudet</a:t>
            </a:r>
          </a:p>
          <a:p>
            <a:pPr marL="457200" lvl="8" indent="-342900">
              <a:buSzPts val="1800"/>
              <a:buFont typeface="Arial"/>
              <a:buChar char="●"/>
            </a:pPr>
            <a:r>
              <a:rPr lang="fi-FI" sz="1100" dirty="0">
                <a:solidFill>
                  <a:schemeClr val="bg1"/>
                </a:solidFill>
                <a:latin typeface="Dosis" pitchFamily="2" charset="0"/>
              </a:rPr>
              <a:t>YK:n taloudellisten, sosiaalisten ja sivistyksellisten oikeuksien sopimus eli TSS-sopimus, </a:t>
            </a:r>
          </a:p>
          <a:p>
            <a:pPr marL="457200" lvl="8" indent="-342900">
              <a:buSzPts val="1800"/>
              <a:buFont typeface="Arial"/>
              <a:buChar char="●"/>
            </a:pPr>
            <a:r>
              <a:rPr lang="fi-FI" sz="1100" dirty="0">
                <a:solidFill>
                  <a:schemeClr val="bg1"/>
                </a:solidFill>
                <a:latin typeface="Dosis" pitchFamily="2" charset="0"/>
              </a:rPr>
              <a:t>YK:n sopimus vammaisten ihmisten oikeuksista eli CRPD.</a:t>
            </a:r>
          </a:p>
          <a:p>
            <a:pPr marL="457200" lvl="8" indent="-342900">
              <a:buSzPts val="1800"/>
              <a:buFont typeface="Arial"/>
              <a:buChar char="●"/>
            </a:pPr>
            <a:r>
              <a:rPr lang="fi-FI" sz="1100" dirty="0">
                <a:solidFill>
                  <a:schemeClr val="bg1"/>
                </a:solidFill>
                <a:latin typeface="Dosis" pitchFamily="2" charset="0"/>
              </a:rPr>
              <a:t>Suomessa mielenterveysoikeuksia on kuvattu mm. kansallisessa mielenterveysstrategiassa.</a:t>
            </a:r>
          </a:p>
          <a:p>
            <a:pPr marL="457200" lvl="8" indent="-342900">
              <a:buSzPts val="1800"/>
              <a:buFont typeface="Arial"/>
              <a:buChar char="●"/>
            </a:pPr>
            <a:r>
              <a:rPr lang="fi-FI" sz="1100" dirty="0">
                <a:solidFill>
                  <a:schemeClr val="bg1"/>
                </a:solidFill>
                <a:latin typeface="Dosis" pitchFamily="2" charset="0"/>
              </a:rPr>
              <a:t>Perustuen sitoviin sopimuksiin, valtiolla on velvollisuus toteuttaa, suojella ja edistää jokaisen kaikkia perus- ja ihmisoikeuksia.</a:t>
            </a:r>
          </a:p>
          <a:p>
            <a:pPr marL="114300" lvl="8" indent="0">
              <a:buSzPts val="1800"/>
              <a:buNone/>
            </a:pPr>
            <a:endParaRPr lang="fi-FI" sz="1100" dirty="0">
              <a:solidFill>
                <a:schemeClr val="bg1"/>
              </a:solidFill>
              <a:latin typeface="Dosis"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9462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FCF66F9-5663-43CA-965B-F31AFB7E65B3}"/>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13F2CF20-4F05-6123-2273-FC35618B11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5B87DF93-0F2A-69AE-EE36-C389D33881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572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CBDE6B4-305C-7A0B-37C8-B7C15D48FA83}"/>
            </a:ext>
          </a:extLst>
        </p:cNvPr>
        <p:cNvGrpSpPr/>
        <p:nvPr/>
      </p:nvGrpSpPr>
      <p:grpSpPr>
        <a:xfrm>
          <a:off x="0" y="0"/>
          <a:ext cx="0" cy="0"/>
          <a:chOff x="0" y="0"/>
          <a:chExt cx="0" cy="0"/>
        </a:xfrm>
      </p:grpSpPr>
      <p:sp>
        <p:nvSpPr>
          <p:cNvPr id="58" name="Google Shape;58;g27c4cf56b76_0_2:notes">
            <a:extLst>
              <a:ext uri="{FF2B5EF4-FFF2-40B4-BE49-F238E27FC236}">
                <a16:creationId xmlns:a16="http://schemas.microsoft.com/office/drawing/2014/main" id="{0DA3C509-D990-C23C-BF5B-89E5ECB7BC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c4cf56b76_0_2:notes">
            <a:extLst>
              <a:ext uri="{FF2B5EF4-FFF2-40B4-BE49-F238E27FC236}">
                <a16:creationId xmlns:a16="http://schemas.microsoft.com/office/drawing/2014/main" id="{75A7A28C-E09E-C478-D3C5-3210F2A6E4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856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ielenterveyspooli.fi/oikeus-mielenterveytee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iltalehti.fi/terveysuutiset/a/aa5c263a-a28e-4570-9d4b-d288e6af7f31" TargetMode="External"/><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ustomXml" Target="../ink/ink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2.xml"/><Relationship Id="rId7" Type="http://schemas.openxmlformats.org/officeDocument/2006/relationships/hyperlink" Target="https://www.is.fi/taloussanomat/art-2000010970316.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70.png"/><Relationship Id="rId10" Type="http://schemas.openxmlformats.org/officeDocument/2006/relationships/image" Target="../media/image7.png"/><Relationship Id="rId9" Type="http://schemas.openxmlformats.org/officeDocument/2006/relationships/hyperlink" Target="https://www.mediuutiset.fi/uutiset/ahdistuneisuushairiot-nousivat-yleisimmaksi-syyksi-pidempaan-sairauspoissaoloon-julkisella-puolella/552495d6-d816-4af8-9f3d-a2d573449c2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uusijuttu.fi/historie/sldgm7nF-mUvu4hdD-62a21" TargetMode="External"/><Relationship Id="rId7" Type="http://schemas.openxmlformats.org/officeDocument/2006/relationships/hyperlink" Target="https://www.uusijuttu.fi/juttu/sumYoYiD-mUvu4hdD-b8f7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yle.fi/a/74-20137074"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yle.fi/a/74-2000036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is.fi/menaiset/ihmiset-ja-suhteet/art-2000010987407.html?fbclid=IwY2xjawIJvulleHRuA2FlbQIxMQABHTKWhfamZtCFffE6BJo6HgkXLd4T4bAVJdRIeXrJRb8ZvrK--7qHnjDbnQ_aem_GMQSHziHXPBtSeW4YjtCvg" TargetMode="External"/><Relationship Id="rId7" Type="http://schemas.openxmlformats.org/officeDocument/2006/relationships/hyperlink" Target="https://www.hs.fi/lifestyle/art-2000010889371.html" TargetMode="External"/><Relationship Id="rId12"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hyperlink" Target="https://www.is.fi/hyvaolo/art-2000009775348.html" TargetMode="External"/><Relationship Id="rId5" Type="http://schemas.openxmlformats.org/officeDocument/2006/relationships/hyperlink" Target="https://www.hs.fi/elama/art-2000010801100.html" TargetMode="External"/><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hyperlink" Target="https://www.is.fi/nhl/art-2000010983642.html" TargetMode="External"/><Relationship Id="rId3" Type="http://schemas.openxmlformats.org/officeDocument/2006/relationships/hyperlink" Target="https://www.is.fi/menaiset/ihmiset-ja-suhteet/art-2000009241875.html" TargetMode="External"/><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iltalehti.fi/viihdeuutiset/a/e884af93-4595-4565-9d69-924bf7683bcc" TargetMode="External"/><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hyperlink" Target="https://anna.fi/ihmiset/linnea-lopetti-seiskaluokalla-puhumisen-kokonaan?shared%3D635230-5a9304b4-1" TargetMode="External"/><Relationship Id="rId7" Type="http://schemas.openxmlformats.org/officeDocument/2006/relationships/image" Target="../media/image32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customXml" Target="../ink/ink3.xml"/><Relationship Id="rId11" Type="http://schemas.openxmlformats.org/officeDocument/2006/relationships/image" Target="../media/image340.png"/><Relationship Id="rId5" Type="http://schemas.openxmlformats.org/officeDocument/2006/relationships/image" Target="../media/image26.png"/><Relationship Id="rId10" Type="http://schemas.openxmlformats.org/officeDocument/2006/relationships/customXml" Target="../ink/ink5.xml"/><Relationship Id="rId4" Type="http://schemas.openxmlformats.org/officeDocument/2006/relationships/image" Target="../media/image25.png"/><Relationship Id="rId9" Type="http://schemas.openxmlformats.org/officeDocument/2006/relationships/image" Target="../media/image330.png"/></Relationships>
</file>

<file path=ppt/slides/_rels/slide23.xml.rels><?xml version="1.0" encoding="UTF-8" standalone="yes"?>
<Relationships xmlns="http://schemas.openxmlformats.org/package/2006/relationships"><Relationship Id="rId3" Type="http://schemas.openxmlformats.org/officeDocument/2006/relationships/hyperlink" Target="https://yle.fi/a/74-2014046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s://www.hs.fi/mielipide/art-2000010937004.html" TargetMode="Externa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yle.fi/a/74-20130318" TargetMode="External"/><Relationship Id="rId3" Type="http://schemas.openxmlformats.org/officeDocument/2006/relationships/hyperlink" Target="https://www.is.fi/ulkomaat/art-2000011001302.html" TargetMode="External"/><Relationship Id="rId7" Type="http://schemas.openxmlformats.org/officeDocument/2006/relationships/hyperlink" Target="https://www.is.fi/kotimaa/art-2000010994810.html" TargetMode="External"/><Relationship Id="rId12"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hyperlink" Target="https://www.is.fi/ulkomaat/art-2000010996168.html" TargetMode="External"/><Relationship Id="rId5" Type="http://schemas.openxmlformats.org/officeDocument/2006/relationships/hyperlink" Target="https://www.is.fi/ulkomaat/art-2000010983182.html" TargetMode="External"/><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hyperlink" Target="https://www.hs.fi/talous/art-2000011001705.html" TargetMode="External"/><Relationship Id="rId1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customXml" Target="../ink/ink10.xml"/><Relationship Id="rId3" Type="http://schemas.openxmlformats.org/officeDocument/2006/relationships/customXml" Target="../ink/ink6.xml"/><Relationship Id="rId7" Type="http://schemas.openxmlformats.org/officeDocument/2006/relationships/customXml" Target="../ink/ink7.xml"/><Relationship Id="rId12" Type="http://schemas.openxmlformats.org/officeDocument/2006/relationships/image" Target="../media/image41.png"/><Relationship Id="rId2" Type="http://schemas.openxmlformats.org/officeDocument/2006/relationships/notesSlide" Target="../notesSlides/notesSlide26.xml"/><Relationship Id="rId16"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customXml" Target="../ink/ink9.xml"/><Relationship Id="rId5" Type="http://schemas.openxmlformats.org/officeDocument/2006/relationships/image" Target="../media/image36.png"/><Relationship Id="rId15" Type="http://schemas.openxmlformats.org/officeDocument/2006/relationships/customXml" Target="../ink/ink11.xml"/><Relationship Id="rId10" Type="http://schemas.openxmlformats.org/officeDocument/2006/relationships/image" Target="../media/image40.png"/><Relationship Id="rId4" Type="http://schemas.openxmlformats.org/officeDocument/2006/relationships/image" Target="../media/image240.png"/><Relationship Id="rId9" Type="http://schemas.openxmlformats.org/officeDocument/2006/relationships/customXml" Target="../ink/ink8.xml"/><Relationship Id="rId1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hyperlink" Target="https://mtkl.fi/kieli-on-valtaa-mielenterveysongelmiss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08410" y="542575"/>
            <a:ext cx="8127180" cy="1516828"/>
          </a:xfrm>
          <a:prstGeom prst="rect">
            <a:avLst/>
          </a:prstGeom>
        </p:spPr>
        <p:txBody>
          <a:bodyPr spcFirstLastPara="1" wrap="square" lIns="91425" tIns="91425" rIns="91425" bIns="91425" anchor="b" anchorCtr="0">
            <a:noAutofit/>
          </a:bodyPr>
          <a:lstStyle/>
          <a:p>
            <a:r>
              <a:rPr lang="fi-FI" sz="3600" dirty="0">
                <a:solidFill>
                  <a:schemeClr val="bg1"/>
                </a:solidFill>
                <a:latin typeface="Dosis ExtraBold"/>
                <a:ea typeface="Dosis ExtraBold"/>
                <a:cs typeface="Dosis ExtraBold"/>
                <a:sym typeface="Dosis ExtraBold"/>
              </a:rPr>
              <a:t>Mielenterveysoikeudet journalismissa</a:t>
            </a:r>
            <a:endParaRPr sz="3600" b="1" dirty="0">
              <a:solidFill>
                <a:schemeClr val="bg1"/>
              </a:solidFill>
              <a:latin typeface="Dosis ExtraBold"/>
              <a:ea typeface="Dosis ExtraBold"/>
              <a:cs typeface="Dosis ExtraBold"/>
              <a:sym typeface="Dosis ExtraBold"/>
            </a:endParaRPr>
          </a:p>
        </p:txBody>
      </p:sp>
      <p:pic>
        <p:nvPicPr>
          <p:cNvPr id="56" name="Google Shape;56;p13"/>
          <p:cNvPicPr preferRelativeResize="0"/>
          <p:nvPr/>
        </p:nvPicPr>
        <p:blipFill>
          <a:blip r:embed="rId3">
            <a:alphaModFix/>
          </a:blip>
          <a:stretch>
            <a:fillRect/>
          </a:stretch>
        </p:blipFill>
        <p:spPr>
          <a:xfrm>
            <a:off x="4023389" y="3687190"/>
            <a:ext cx="1097222" cy="1115195"/>
          </a:xfrm>
          <a:prstGeom prst="rect">
            <a:avLst/>
          </a:prstGeom>
          <a:noFill/>
          <a:ln>
            <a:noFill/>
          </a:ln>
        </p:spPr>
      </p:pic>
      <p:sp>
        <p:nvSpPr>
          <p:cNvPr id="3" name="Tekstiruutu 2">
            <a:extLst>
              <a:ext uri="{FF2B5EF4-FFF2-40B4-BE49-F238E27FC236}">
                <a16:creationId xmlns:a16="http://schemas.microsoft.com/office/drawing/2014/main" id="{2DD5B74B-E96E-00B7-34B6-C6381F8A874B}"/>
              </a:ext>
            </a:extLst>
          </p:cNvPr>
          <p:cNvSpPr txBox="1"/>
          <p:nvPr/>
        </p:nvSpPr>
        <p:spPr>
          <a:xfrm>
            <a:off x="683333" y="2253101"/>
            <a:ext cx="7777333" cy="1200329"/>
          </a:xfrm>
          <a:prstGeom prst="rect">
            <a:avLst/>
          </a:prstGeom>
          <a:noFill/>
        </p:spPr>
        <p:txBody>
          <a:bodyPr wrap="square" rtlCol="0">
            <a:spAutoFit/>
          </a:bodyPr>
          <a:lstStyle/>
          <a:p>
            <a:pPr algn="ctr"/>
            <a:r>
              <a:rPr lang="fi" sz="2400" b="1" dirty="0">
                <a:solidFill>
                  <a:schemeClr val="bg1"/>
                </a:solidFill>
                <a:latin typeface="Dosis"/>
                <a:ea typeface="Dosis"/>
                <a:cs typeface="Dosis"/>
                <a:sym typeface="Dosis"/>
              </a:rPr>
              <a:t>Mielenterveyspoolin toimittajaopas 2025</a:t>
            </a:r>
          </a:p>
          <a:p>
            <a:pPr algn="ctr"/>
            <a:endParaRPr lang="fi" sz="2400" b="1" dirty="0">
              <a:solidFill>
                <a:schemeClr val="bg1"/>
              </a:solidFill>
              <a:latin typeface="Dosis"/>
              <a:ea typeface="Dosis"/>
              <a:cs typeface="Dosis"/>
              <a:sym typeface="Dosis"/>
            </a:endParaRPr>
          </a:p>
          <a:p>
            <a:pPr algn="ctr"/>
            <a:r>
              <a:rPr lang="fi-FI" sz="2400" b="1" dirty="0">
                <a:solidFill>
                  <a:schemeClr val="bg1"/>
                </a:solidFill>
                <a:latin typeface="Dosis"/>
                <a:sym typeface="Dosis"/>
                <a:hlinkClick r:id="rId4"/>
              </a:rPr>
              <a:t>L</a:t>
            </a:r>
            <a:r>
              <a:rPr lang="fi" sz="2400" b="1" dirty="0">
                <a:solidFill>
                  <a:schemeClr val="bg1"/>
                </a:solidFill>
                <a:latin typeface="Dosis"/>
                <a:sym typeface="Dosis"/>
                <a:hlinkClick r:id="rId4"/>
              </a:rPr>
              <a:t>öytyy poolin Mielenterveysoikeus-sivuilta </a:t>
            </a:r>
            <a:endParaRPr lang="fi" sz="2400" b="1" dirty="0">
              <a:solidFill>
                <a:schemeClr val="bg1"/>
              </a:solidFill>
              <a:latin typeface="Dosis"/>
              <a:sym typeface="Dosi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9008DA56-5269-79B2-1F41-D578895292F9}"/>
            </a:ext>
          </a:extLst>
        </p:cNvPr>
        <p:cNvGrpSpPr/>
        <p:nvPr/>
      </p:nvGrpSpPr>
      <p:grpSpPr>
        <a:xfrm>
          <a:off x="0" y="0"/>
          <a:ext cx="0" cy="0"/>
          <a:chOff x="0" y="0"/>
          <a:chExt cx="0" cy="0"/>
        </a:xfrm>
      </p:grpSpPr>
      <p:sp>
        <p:nvSpPr>
          <p:cNvPr id="3" name="Google Shape;61;p14">
            <a:extLst>
              <a:ext uri="{FF2B5EF4-FFF2-40B4-BE49-F238E27FC236}">
                <a16:creationId xmlns:a16="http://schemas.microsoft.com/office/drawing/2014/main" id="{7A5DDDF6-E121-FD95-B9EC-1A52C3B3B0AD}"/>
              </a:ext>
            </a:extLst>
          </p:cNvPr>
          <p:cNvSpPr txBox="1">
            <a:spLocks/>
          </p:cNvSpPr>
          <p:nvPr/>
        </p:nvSpPr>
        <p:spPr>
          <a:xfrm>
            <a:off x="228709" y="242426"/>
            <a:ext cx="8686581" cy="46586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457200" indent="-342900">
              <a:lnSpc>
                <a:spcPct val="115000"/>
              </a:lnSpc>
              <a:buClr>
                <a:schemeClr val="dk2"/>
              </a:buClr>
              <a:buSzPts val="1800"/>
              <a:buChar char="●"/>
              <a:defRPr sz="1800">
                <a:solidFill>
                  <a:schemeClr val="dk2"/>
                </a:solidFill>
              </a:defRPr>
            </a:lvl1pPr>
            <a:lvl2pPr marL="914400" indent="-317500">
              <a:lnSpc>
                <a:spcPct val="115000"/>
              </a:lnSpc>
              <a:buClr>
                <a:schemeClr val="dk2"/>
              </a:buClr>
              <a:buSzPts val="1400"/>
              <a:buChar char="○"/>
              <a:defRPr>
                <a:solidFill>
                  <a:schemeClr val="dk2"/>
                </a:solidFill>
              </a:defRPr>
            </a:lvl2pPr>
            <a:lvl3pPr marL="1371600" indent="-317500">
              <a:lnSpc>
                <a:spcPct val="115000"/>
              </a:lnSpc>
              <a:buClr>
                <a:schemeClr val="dk2"/>
              </a:buClr>
              <a:buSzPts val="1400"/>
              <a:buChar char="■"/>
              <a:defRPr>
                <a:solidFill>
                  <a:schemeClr val="dk2"/>
                </a:solidFill>
              </a:defRPr>
            </a:lvl3pPr>
            <a:lvl4pPr marL="1828800" indent="-317500">
              <a:lnSpc>
                <a:spcPct val="115000"/>
              </a:lnSpc>
              <a:buClr>
                <a:schemeClr val="dk2"/>
              </a:buClr>
              <a:buSzPts val="1400"/>
              <a:buChar char="●"/>
              <a:defRPr>
                <a:solidFill>
                  <a:schemeClr val="dk2"/>
                </a:solidFill>
              </a:defRPr>
            </a:lvl4pPr>
            <a:lvl5pPr marL="2286000" indent="-317500">
              <a:lnSpc>
                <a:spcPct val="115000"/>
              </a:lnSpc>
              <a:buClr>
                <a:schemeClr val="dk2"/>
              </a:buClr>
              <a:buSzPts val="1400"/>
              <a:buChar char="○"/>
              <a:defRPr>
                <a:solidFill>
                  <a:schemeClr val="dk2"/>
                </a:solidFill>
              </a:defRPr>
            </a:lvl5pPr>
            <a:lvl6pPr marL="2743200" indent="-317500">
              <a:lnSpc>
                <a:spcPct val="115000"/>
              </a:lnSpc>
              <a:buClr>
                <a:schemeClr val="dk2"/>
              </a:buClr>
              <a:buSzPts val="1400"/>
              <a:buChar char="■"/>
              <a:defRPr>
                <a:solidFill>
                  <a:schemeClr val="dk2"/>
                </a:solidFill>
              </a:defRPr>
            </a:lvl6pPr>
            <a:lvl7pPr marL="3200400" indent="-317500">
              <a:lnSpc>
                <a:spcPct val="115000"/>
              </a:lnSpc>
              <a:buClr>
                <a:schemeClr val="dk2"/>
              </a:buClr>
              <a:buSzPts val="1400"/>
              <a:buChar char="●"/>
              <a:defRPr>
                <a:solidFill>
                  <a:schemeClr val="dk2"/>
                </a:solidFill>
              </a:defRPr>
            </a:lvl7pPr>
            <a:lvl8pPr marL="3657600" indent="-317500">
              <a:lnSpc>
                <a:spcPct val="115000"/>
              </a:lnSpc>
              <a:buClr>
                <a:schemeClr val="dk2"/>
              </a:buClr>
              <a:buSzPts val="1400"/>
              <a:buChar char="○"/>
              <a:defRPr>
                <a:solidFill>
                  <a:schemeClr val="dk2"/>
                </a:solidFill>
              </a:defRPr>
            </a:lvl8pPr>
            <a:lvl9pPr marL="457200" indent="-342900">
              <a:lnSpc>
                <a:spcPct val="115000"/>
              </a:lnSpc>
              <a:buClr>
                <a:schemeClr val="dk2"/>
              </a:buClr>
              <a:buSzPts val="1800"/>
              <a:buChar char="■"/>
              <a:defRPr sz="2000">
                <a:solidFill>
                  <a:schemeClr val="bg1"/>
                </a:solidFill>
                <a:latin typeface="Dosis" pitchFamily="2" charset="0"/>
              </a:defRPr>
            </a:lvl9pPr>
          </a:lstStyle>
          <a:p>
            <a:pPr lvl="8">
              <a:buFont typeface="Arial"/>
              <a:buChar char="●"/>
            </a:pPr>
            <a:r>
              <a:rPr lang="fi-FI" b="1" dirty="0"/>
              <a:t>Syrjintä ja vähemmistöstressi kuormittaa mielenterveyttä. </a:t>
            </a:r>
            <a:r>
              <a:rPr lang="fi-FI" sz="1800" dirty="0"/>
              <a:t>Vähemmistöön kuuluvien kokema syrjintä kuormittaa mielenterveyttä ja voi heikentää työhön tai palveluihin pääsyä. Se voi ilmetä myös väkivaltana tai mielenterveyspalveluiden ammattilaisten asenteina tai osaamattomuutena. </a:t>
            </a:r>
            <a:br>
              <a:rPr lang="fi-FI" sz="1800" dirty="0"/>
            </a:br>
            <a:endParaRPr lang="fi-FI" sz="1800" dirty="0"/>
          </a:p>
          <a:p>
            <a:pPr lvl="8">
              <a:buFont typeface="Arial"/>
              <a:buChar char="●"/>
            </a:pPr>
            <a:r>
              <a:rPr lang="fi-FI" b="1" dirty="0"/>
              <a:t>Kielelliset oikeudet eivät toteudu mielenterveyspalveluissa. </a:t>
            </a:r>
            <a:r>
              <a:rPr lang="fi-FI" sz="1800" dirty="0"/>
              <a:t>Omakielisten palveluiden toteutumisessa ja tulkkauksessa esimerkiksi ruotsin-, saamen- ja viittomakielillä on puutteita. </a:t>
            </a:r>
            <a:br>
              <a:rPr lang="fi-FI" sz="1800" dirty="0"/>
            </a:br>
            <a:endParaRPr lang="fi-FI" sz="1800" dirty="0"/>
          </a:p>
          <a:p>
            <a:pPr lvl="8">
              <a:buFont typeface="Arial"/>
              <a:buChar char="●"/>
            </a:pPr>
            <a:r>
              <a:rPr lang="fi-FI" b="1" dirty="0"/>
              <a:t>Kehitysvammaisten tai vanhusten ylilääkintä. </a:t>
            </a:r>
            <a:r>
              <a:rPr lang="fi-FI" sz="1800" dirty="0"/>
              <a:t>Osa kehitysvammaisista tai kroonisesti sairaista laitoksissa voivat olla vallankäytön kohteena, kun psyykenlääkkeitä käytetään rauhoittamiseen ja helppohoitoisuuden varmistamiseen. Riskinä on ylilääkitys ja ihmisen toimintakyvyn heikkeneminen hänen tarvettaan tai vointiaan vastaamattomalla tavalla. </a:t>
            </a:r>
          </a:p>
          <a:p>
            <a:pPr marL="114300" lvl="8" indent="0">
              <a:buNone/>
            </a:pPr>
            <a:endParaRPr lang="fi-FI" sz="1200" b="1" dirty="0"/>
          </a:p>
          <a:p>
            <a:pPr lvl="8">
              <a:buFont typeface="Arial"/>
              <a:buChar char="●"/>
            </a:pPr>
            <a:endParaRPr lang="fi-FI" sz="1800" dirty="0"/>
          </a:p>
          <a:p>
            <a:pPr marL="114300" lvl="8" indent="0">
              <a:buNone/>
            </a:pPr>
            <a:endParaRPr lang="fi-FI" dirty="0"/>
          </a:p>
          <a:p>
            <a:pPr marL="114300" lvl="8" indent="0">
              <a:buNone/>
            </a:pPr>
            <a:endParaRPr lang="fi-FI" dirty="0"/>
          </a:p>
        </p:txBody>
      </p:sp>
    </p:spTree>
    <p:extLst>
      <p:ext uri="{BB962C8B-B14F-4D97-AF65-F5344CB8AC3E}">
        <p14:creationId xmlns:p14="http://schemas.microsoft.com/office/powerpoint/2010/main" val="154471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31254789-1423-8773-2DCB-EDF8E61CC9C1}"/>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643C71E0-D1E8-DD97-F694-07ABEDB323EB}"/>
              </a:ext>
            </a:extLst>
          </p:cNvPr>
          <p:cNvSpPr txBox="1">
            <a:spLocks/>
          </p:cNvSpPr>
          <p:nvPr/>
        </p:nvSpPr>
        <p:spPr>
          <a:xfrm>
            <a:off x="355819" y="128587"/>
            <a:ext cx="8686581" cy="1045477"/>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3" name="Google Shape;61;p14">
            <a:extLst>
              <a:ext uri="{FF2B5EF4-FFF2-40B4-BE49-F238E27FC236}">
                <a16:creationId xmlns:a16="http://schemas.microsoft.com/office/drawing/2014/main" id="{067605D0-6EBC-8DAE-DC5B-8773709B8BEC}"/>
              </a:ext>
            </a:extLst>
          </p:cNvPr>
          <p:cNvSpPr txBox="1">
            <a:spLocks/>
          </p:cNvSpPr>
          <p:nvPr/>
        </p:nvSpPr>
        <p:spPr>
          <a:xfrm>
            <a:off x="228709" y="205659"/>
            <a:ext cx="8686581" cy="49378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457200" indent="-342900">
              <a:lnSpc>
                <a:spcPct val="115000"/>
              </a:lnSpc>
              <a:buClr>
                <a:schemeClr val="dk2"/>
              </a:buClr>
              <a:buSzPts val="1800"/>
              <a:buChar char="●"/>
              <a:defRPr sz="1800">
                <a:solidFill>
                  <a:schemeClr val="dk2"/>
                </a:solidFill>
              </a:defRPr>
            </a:lvl1pPr>
            <a:lvl2pPr marL="914400" indent="-317500">
              <a:lnSpc>
                <a:spcPct val="115000"/>
              </a:lnSpc>
              <a:buClr>
                <a:schemeClr val="dk2"/>
              </a:buClr>
              <a:buSzPts val="1400"/>
              <a:buChar char="○"/>
              <a:defRPr>
                <a:solidFill>
                  <a:schemeClr val="dk2"/>
                </a:solidFill>
              </a:defRPr>
            </a:lvl2pPr>
            <a:lvl3pPr marL="1371600" indent="-317500">
              <a:lnSpc>
                <a:spcPct val="115000"/>
              </a:lnSpc>
              <a:buClr>
                <a:schemeClr val="dk2"/>
              </a:buClr>
              <a:buSzPts val="1400"/>
              <a:buChar char="■"/>
              <a:defRPr>
                <a:solidFill>
                  <a:schemeClr val="dk2"/>
                </a:solidFill>
              </a:defRPr>
            </a:lvl3pPr>
            <a:lvl4pPr marL="1828800" indent="-317500">
              <a:lnSpc>
                <a:spcPct val="115000"/>
              </a:lnSpc>
              <a:buClr>
                <a:schemeClr val="dk2"/>
              </a:buClr>
              <a:buSzPts val="1400"/>
              <a:buChar char="●"/>
              <a:defRPr>
                <a:solidFill>
                  <a:schemeClr val="dk2"/>
                </a:solidFill>
              </a:defRPr>
            </a:lvl4pPr>
            <a:lvl5pPr marL="2286000" indent="-317500">
              <a:lnSpc>
                <a:spcPct val="115000"/>
              </a:lnSpc>
              <a:buClr>
                <a:schemeClr val="dk2"/>
              </a:buClr>
              <a:buSzPts val="1400"/>
              <a:buChar char="○"/>
              <a:defRPr>
                <a:solidFill>
                  <a:schemeClr val="dk2"/>
                </a:solidFill>
              </a:defRPr>
            </a:lvl5pPr>
            <a:lvl6pPr marL="2743200" indent="-317500">
              <a:lnSpc>
                <a:spcPct val="115000"/>
              </a:lnSpc>
              <a:buClr>
                <a:schemeClr val="dk2"/>
              </a:buClr>
              <a:buSzPts val="1400"/>
              <a:buChar char="■"/>
              <a:defRPr>
                <a:solidFill>
                  <a:schemeClr val="dk2"/>
                </a:solidFill>
              </a:defRPr>
            </a:lvl6pPr>
            <a:lvl7pPr marL="3200400" indent="-317500">
              <a:lnSpc>
                <a:spcPct val="115000"/>
              </a:lnSpc>
              <a:buClr>
                <a:schemeClr val="dk2"/>
              </a:buClr>
              <a:buSzPts val="1400"/>
              <a:buChar char="●"/>
              <a:defRPr>
                <a:solidFill>
                  <a:schemeClr val="dk2"/>
                </a:solidFill>
              </a:defRPr>
            </a:lvl7pPr>
            <a:lvl8pPr marL="3657600" indent="-317500">
              <a:lnSpc>
                <a:spcPct val="115000"/>
              </a:lnSpc>
              <a:buClr>
                <a:schemeClr val="dk2"/>
              </a:buClr>
              <a:buSzPts val="1400"/>
              <a:buChar char="○"/>
              <a:defRPr>
                <a:solidFill>
                  <a:schemeClr val="dk2"/>
                </a:solidFill>
              </a:defRPr>
            </a:lvl8pPr>
            <a:lvl9pPr marL="457200" indent="-342900">
              <a:lnSpc>
                <a:spcPct val="115000"/>
              </a:lnSpc>
              <a:buClr>
                <a:schemeClr val="dk2"/>
              </a:buClr>
              <a:buSzPts val="1800"/>
              <a:buChar char="■"/>
              <a:defRPr sz="2000">
                <a:solidFill>
                  <a:schemeClr val="bg1"/>
                </a:solidFill>
                <a:latin typeface="Dosis" pitchFamily="2" charset="0"/>
              </a:defRPr>
            </a:lvl9pPr>
          </a:lstStyle>
          <a:p>
            <a:pPr lvl="8">
              <a:buFont typeface="Arial"/>
              <a:buChar char="●"/>
            </a:pPr>
            <a:r>
              <a:rPr lang="fi-FI" b="1" dirty="0"/>
              <a:t>Seksuaalisen suuntautumisen tai sukupuoli-identiteetin muuttamiseen tähtäävät toimenpiteet. </a:t>
            </a:r>
            <a:r>
              <a:rPr lang="fi-FI" sz="1800" dirty="0"/>
              <a:t>”Eheytyshoidot”, joilla halutaan muuttaa ihmisen seksuaalinen suuntautuminen tai sukupuoli-identiteetti, ovat mielenterveydelle vahingollisia. Ne loukkaavat ihmisen oikeutta elää yhdenvertaisesti omana itsenään.</a:t>
            </a:r>
          </a:p>
          <a:p>
            <a:pPr marL="114300" lvl="8" indent="0">
              <a:buNone/>
            </a:pPr>
            <a:endParaRPr lang="fi-FI" b="1" dirty="0"/>
          </a:p>
          <a:p>
            <a:pPr lvl="8">
              <a:buFont typeface="Arial"/>
              <a:buChar char="●"/>
            </a:pPr>
            <a:r>
              <a:rPr lang="fi-FI" b="1" dirty="0"/>
              <a:t>Köyhyydestä ja työttömyydestä johtuva psyykkinen kuormitus ja kohonnut riski sairastua. </a:t>
            </a:r>
            <a:r>
              <a:rPr lang="fi-FI" sz="1800" dirty="0"/>
              <a:t>Köyhyys on suurimpia heikentyneen mielenterveyden riskitekijöitä. Mielenterveyden ongelmat kasautuvat etenkin pienituloisille ja vähän koulutetuille. Köyhyys aiheuttaa pitkittynyttä stressiä ja kaventaa mahdollisuuksia. Lapsena koettu köyhyys on riski heikolle koulumenestykselle, työttömyydelle, mielenterveysongelmille ja ylivelkaantumiselle. </a:t>
            </a:r>
            <a:br>
              <a:rPr lang="fi-FI" sz="1800" dirty="0"/>
            </a:br>
            <a:endParaRPr lang="fi-FI" sz="1800" dirty="0"/>
          </a:p>
          <a:p>
            <a:pPr lvl="8">
              <a:buFont typeface="Arial"/>
              <a:buChar char="●"/>
            </a:pPr>
            <a:r>
              <a:rPr lang="fi-FI" sz="1800" b="1" dirty="0">
                <a:solidFill>
                  <a:schemeClr val="bg1"/>
                </a:solidFill>
                <a:latin typeface="Dosis" pitchFamily="2" charset="0"/>
              </a:rPr>
              <a:t>Mielenterveysdiagnoosi estää vakuutuksen saamisen. </a:t>
            </a:r>
            <a:r>
              <a:rPr lang="fi-FI" sz="1800" dirty="0">
                <a:solidFill>
                  <a:schemeClr val="bg1"/>
                </a:solidFill>
                <a:latin typeface="Dosis" pitchFamily="2" charset="0"/>
              </a:rPr>
              <a:t>Mielenterveysdiagnoosi tai esimerkiksi psykoterapiassa käyminen voi estää esimerkiksi terveys-, henki- tai matkavakuutuksen saamisen. Kyse voi olla syrjinnästä.</a:t>
            </a:r>
          </a:p>
          <a:p>
            <a:pPr lvl="8">
              <a:buFont typeface="Arial"/>
              <a:buChar char="●"/>
            </a:pPr>
            <a:endParaRPr lang="fi-FI" sz="1800" dirty="0"/>
          </a:p>
        </p:txBody>
      </p:sp>
    </p:spTree>
    <p:extLst>
      <p:ext uri="{BB962C8B-B14F-4D97-AF65-F5344CB8AC3E}">
        <p14:creationId xmlns:p14="http://schemas.microsoft.com/office/powerpoint/2010/main" val="297668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AA642506-8DF1-527F-AB4C-B533222EC0A8}"/>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23548F82-2D46-AEE5-E85F-4E4E30D44CE7}"/>
              </a:ext>
            </a:extLst>
          </p:cNvPr>
          <p:cNvSpPr txBox="1">
            <a:spLocks/>
          </p:cNvSpPr>
          <p:nvPr/>
        </p:nvSpPr>
        <p:spPr>
          <a:xfrm>
            <a:off x="355819" y="128587"/>
            <a:ext cx="8686581" cy="1045477"/>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5" name="Tekstiruutu 4">
            <a:extLst>
              <a:ext uri="{FF2B5EF4-FFF2-40B4-BE49-F238E27FC236}">
                <a16:creationId xmlns:a16="http://schemas.microsoft.com/office/drawing/2014/main" id="{A8A39F8D-1979-FFD1-DE7C-A5A0F9A7258E}"/>
              </a:ext>
            </a:extLst>
          </p:cNvPr>
          <p:cNvSpPr txBox="1"/>
          <p:nvPr/>
        </p:nvSpPr>
        <p:spPr>
          <a:xfrm>
            <a:off x="355819" y="133010"/>
            <a:ext cx="8330762" cy="5019836"/>
          </a:xfrm>
          <a:prstGeom prst="rect">
            <a:avLst/>
          </a:prstGeom>
          <a:noFill/>
        </p:spPr>
        <p:txBody>
          <a:bodyPr wrap="square">
            <a:spAutoFit/>
          </a:bodyPr>
          <a:lstStyle/>
          <a:p>
            <a:pPr marL="114300" lvl="8">
              <a:lnSpc>
                <a:spcPct val="115000"/>
              </a:lnSpc>
              <a:buClr>
                <a:schemeClr val="dk2"/>
              </a:buClr>
              <a:buSzPts val="1800"/>
            </a:pPr>
            <a:endParaRPr lang="fi-FI" sz="2000" b="1" dirty="0">
              <a:solidFill>
                <a:schemeClr val="bg1"/>
              </a:solidFill>
              <a:latin typeface="Dosis" pitchFamily="2" charset="0"/>
            </a:endParaRPr>
          </a:p>
          <a:p>
            <a:pPr marL="457200" lvl="8" indent="-342900">
              <a:lnSpc>
                <a:spcPct val="115000"/>
              </a:lnSpc>
              <a:buClr>
                <a:schemeClr val="dk2"/>
              </a:buClr>
              <a:buSzPts val="1800"/>
              <a:buFont typeface="Arial"/>
              <a:buChar char="●"/>
            </a:pPr>
            <a:r>
              <a:rPr lang="fi-FI" sz="2000" b="1" dirty="0">
                <a:solidFill>
                  <a:schemeClr val="bg1"/>
                </a:solidFill>
                <a:latin typeface="Dosis" pitchFamily="2" charset="0"/>
              </a:rPr>
              <a:t>Mielenterveyskuntoutujan omainen, esimerkiksi lapsi, jää vaille riittävää tukea. </a:t>
            </a:r>
            <a:r>
              <a:rPr lang="fi-FI" sz="1800" dirty="0">
                <a:solidFill>
                  <a:schemeClr val="bg1"/>
                </a:solidFill>
                <a:latin typeface="Dosis" pitchFamily="2" charset="0"/>
              </a:rPr>
              <a:t>Mielenterveyden häiriötä sairastavan ihmisen lähipiiriin kuuluvilla ihmisillä on korkea riski sairastua itse mielenterveyden häiriöön. Mielenterveyspalveluissa he jäävät usein vaille riittävää tukea. Omaisen jaksaminen tulisi ottaa paremmin huomioon myös esimerkiksi hoitojärjestelmässä.</a:t>
            </a:r>
          </a:p>
          <a:p>
            <a:pPr marL="114300" lvl="8">
              <a:lnSpc>
                <a:spcPct val="115000"/>
              </a:lnSpc>
              <a:buClr>
                <a:schemeClr val="dk2"/>
              </a:buClr>
              <a:buSzPts val="1800"/>
            </a:pPr>
            <a:endParaRPr lang="fi-FI" sz="1800" dirty="0">
              <a:solidFill>
                <a:schemeClr val="bg1"/>
              </a:solidFill>
              <a:latin typeface="Dosis" pitchFamily="2" charset="0"/>
            </a:endParaRPr>
          </a:p>
          <a:p>
            <a:pPr marL="457200" lvl="8" indent="-342900">
              <a:lnSpc>
                <a:spcPct val="115000"/>
              </a:lnSpc>
              <a:buClr>
                <a:schemeClr val="dk2"/>
              </a:buClr>
              <a:buSzPts val="1800"/>
              <a:buFont typeface="Arial"/>
              <a:buChar char="●"/>
            </a:pPr>
            <a:r>
              <a:rPr lang="fi-FI" sz="2000" b="1" dirty="0">
                <a:solidFill>
                  <a:schemeClr val="bg1"/>
                </a:solidFill>
                <a:latin typeface="Dosis" pitchFamily="2" charset="0"/>
              </a:rPr>
              <a:t>Oikeuksien toteutumisen puutteita voidaan tuoda esiin ylipäätään jutuissa haavoittuvassa asemassa olevista ihmisistä:</a:t>
            </a:r>
            <a:r>
              <a:rPr lang="fi-FI" sz="2000" dirty="0">
                <a:solidFill>
                  <a:schemeClr val="bg1"/>
                </a:solidFill>
                <a:latin typeface="Dosis" pitchFamily="2" charset="0"/>
              </a:rPr>
              <a:t> </a:t>
            </a:r>
            <a:r>
              <a:rPr lang="fi-FI" sz="1800" dirty="0">
                <a:solidFill>
                  <a:schemeClr val="bg1"/>
                </a:solidFill>
                <a:latin typeface="Dosis" pitchFamily="2" charset="0"/>
              </a:rPr>
              <a:t>vakavia psykiatrisia sairauksia sairastavista, mielenterveysongelmia kohdanneista sekä heidän omaisistaan, eri vähemmistöihin kuten kulttuurisiin, uskonnollisiin sekä seksuaali- ja sukupuolivähemmistöihin kuuluvista ihmisistä, pienituloisista, paperittomista, lapsista tai ikääntyneistä.</a:t>
            </a:r>
          </a:p>
          <a:p>
            <a:pPr marL="457200" lvl="8" indent="-342900">
              <a:lnSpc>
                <a:spcPct val="115000"/>
              </a:lnSpc>
              <a:buClr>
                <a:schemeClr val="dk2"/>
              </a:buClr>
              <a:buSzPts val="1800"/>
              <a:buFont typeface="Arial"/>
              <a:buChar char="●"/>
            </a:pPr>
            <a:endParaRPr lang="fi-FI" sz="1800" dirty="0">
              <a:solidFill>
                <a:schemeClr val="bg1"/>
              </a:solidFill>
              <a:latin typeface="Dosis" pitchFamily="2" charset="0"/>
            </a:endParaRPr>
          </a:p>
          <a:p>
            <a:pPr marL="457200" lvl="8" indent="-342900">
              <a:lnSpc>
                <a:spcPct val="115000"/>
              </a:lnSpc>
              <a:buClr>
                <a:schemeClr val="dk2"/>
              </a:buClr>
              <a:buSzPts val="1800"/>
              <a:buFont typeface="Arial"/>
              <a:buChar char="●"/>
            </a:pPr>
            <a:endParaRPr lang="fi-FI" sz="1800" dirty="0">
              <a:solidFill>
                <a:schemeClr val="bg1"/>
              </a:solidFill>
              <a:latin typeface="Dosis" pitchFamily="2" charset="0"/>
            </a:endParaRPr>
          </a:p>
        </p:txBody>
      </p:sp>
    </p:spTree>
    <p:extLst>
      <p:ext uri="{BB962C8B-B14F-4D97-AF65-F5344CB8AC3E}">
        <p14:creationId xmlns:p14="http://schemas.microsoft.com/office/powerpoint/2010/main" val="220806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85491D7D-E137-866F-3DE4-6CC0EEB793EA}"/>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CC6EB295-3C8C-0C60-C70D-80FC5818CD9E}"/>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6875502D-4928-2AED-7889-54A7884EB5C9}"/>
              </a:ext>
            </a:extLst>
          </p:cNvPr>
          <p:cNvSpPr txBox="1">
            <a:spLocks/>
          </p:cNvSpPr>
          <p:nvPr/>
        </p:nvSpPr>
        <p:spPr>
          <a:xfrm>
            <a:off x="710120" y="80365"/>
            <a:ext cx="10698849" cy="9636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fi-FI" sz="2500" dirty="0">
                <a:solidFill>
                  <a:schemeClr val="bg1"/>
                </a:solidFill>
                <a:latin typeface="Dosis ExtraBold"/>
                <a:ea typeface="Dosis ExtraBold"/>
                <a:cs typeface="Dosis ExtraBold"/>
                <a:sym typeface="Dosis ExtraBold"/>
              </a:rPr>
              <a:t>6. Mielenterveysoikeuksiin liittyvät journalistin ohjeet</a:t>
            </a:r>
          </a:p>
        </p:txBody>
      </p:sp>
      <p:sp>
        <p:nvSpPr>
          <p:cNvPr id="6" name="Tekstiruutu 5">
            <a:extLst>
              <a:ext uri="{FF2B5EF4-FFF2-40B4-BE49-F238E27FC236}">
                <a16:creationId xmlns:a16="http://schemas.microsoft.com/office/drawing/2014/main" id="{B022AC64-675E-D184-E67C-6B77C38756BE}"/>
              </a:ext>
            </a:extLst>
          </p:cNvPr>
          <p:cNvSpPr txBox="1"/>
          <p:nvPr/>
        </p:nvSpPr>
        <p:spPr>
          <a:xfrm>
            <a:off x="710120" y="673813"/>
            <a:ext cx="7626484" cy="4228081"/>
          </a:xfrm>
          <a:prstGeom prst="rect">
            <a:avLst/>
          </a:prstGeom>
          <a:noFill/>
        </p:spPr>
        <p:txBody>
          <a:bodyPr wrap="square">
            <a:spAutoFit/>
          </a:bodyPr>
          <a:lstStyle/>
          <a:p>
            <a:pPr>
              <a:lnSpc>
                <a:spcPct val="115000"/>
              </a:lnSpc>
              <a:buClr>
                <a:schemeClr val="dk2"/>
              </a:buClr>
              <a:buSzPts val="1800"/>
            </a:pPr>
            <a:r>
              <a:rPr lang="fi-FI" sz="2000" b="1" dirty="0">
                <a:solidFill>
                  <a:schemeClr val="bg1"/>
                </a:solidFill>
                <a:latin typeface="Dosis" pitchFamily="2" charset="0"/>
              </a:rPr>
              <a:t>Ihmisarvo, yksityisyys ja julkisuus</a:t>
            </a:r>
          </a:p>
          <a:p>
            <a:pPr>
              <a:lnSpc>
                <a:spcPct val="115000"/>
              </a:lnSpc>
              <a:buClr>
                <a:schemeClr val="dk2"/>
              </a:buClr>
              <a:buSzPts val="1800"/>
            </a:pPr>
            <a:r>
              <a:rPr lang="fi-FI" sz="1500" dirty="0">
                <a:solidFill>
                  <a:schemeClr val="bg1"/>
                </a:solidFill>
                <a:latin typeface="Dosis" pitchFamily="2" charset="0"/>
              </a:rPr>
              <a:t>23. Jokaisen ihmisarvoa on kunnioitettava.</a:t>
            </a:r>
          </a:p>
          <a:p>
            <a:pPr>
              <a:lnSpc>
                <a:spcPct val="115000"/>
              </a:lnSpc>
              <a:buClr>
                <a:schemeClr val="dk2"/>
              </a:buClr>
              <a:buSzPts val="1800"/>
            </a:pPr>
            <a:r>
              <a:rPr lang="fi-FI" sz="1500" dirty="0">
                <a:solidFill>
                  <a:schemeClr val="bg1"/>
                </a:solidFill>
                <a:latin typeface="Dosis" pitchFamily="2" charset="0"/>
              </a:rPr>
              <a:t>24.  Etnistä alkuperää, kansallisuutta, sukupuolta, seksuaalista suuntautumista, vakaumusta, terveydentilaa, perhesuhteita tai näihin verrattavaa ominaisuutta ei saa tuoda esiin leimaavasti tai halventavasti. </a:t>
            </a:r>
          </a:p>
          <a:p>
            <a:pPr>
              <a:lnSpc>
                <a:spcPct val="115000"/>
              </a:lnSpc>
              <a:buClr>
                <a:schemeClr val="dk2"/>
              </a:buClr>
              <a:buSzPts val="1800"/>
            </a:pPr>
            <a:r>
              <a:rPr lang="fi-FI" sz="1500" dirty="0">
                <a:solidFill>
                  <a:schemeClr val="bg1"/>
                </a:solidFill>
                <a:latin typeface="Dosis" pitchFamily="2" charset="0"/>
              </a:rPr>
              <a:t>27. (…) Erityistä varovaisuutta on noudatettava, kun käsitellään alaikäisiä tai selvästi haavoittuvassa asemassa olevia henkilöitä koskevia asioita.</a:t>
            </a:r>
          </a:p>
          <a:p>
            <a:pPr>
              <a:lnSpc>
                <a:spcPct val="115000"/>
              </a:lnSpc>
              <a:buClr>
                <a:schemeClr val="dk2"/>
              </a:buClr>
              <a:buSzPts val="1800"/>
            </a:pPr>
            <a:r>
              <a:rPr lang="fi-FI" sz="1500" dirty="0">
                <a:solidFill>
                  <a:schemeClr val="bg1"/>
                </a:solidFill>
                <a:latin typeface="Dosis" pitchFamily="2" charset="0"/>
              </a:rPr>
              <a:t>28. Sairaus- ja kuolemantapauksista sekä onnettomuuksien ja rikosten uhreista tietoja hankittaessa ja uutisoitaessa on aina noudatettava hienotunteisuutta.</a:t>
            </a:r>
          </a:p>
          <a:p>
            <a:pPr>
              <a:lnSpc>
                <a:spcPct val="115000"/>
              </a:lnSpc>
              <a:buClr>
                <a:schemeClr val="dk2"/>
              </a:buClr>
              <a:buSzPts val="1800"/>
            </a:pPr>
            <a:r>
              <a:rPr lang="fi-FI" sz="2000" b="1" dirty="0">
                <a:solidFill>
                  <a:schemeClr val="bg1"/>
                </a:solidFill>
                <a:latin typeface="Dosis" pitchFamily="2" charset="0"/>
              </a:rPr>
              <a:t>Liite: Yleisön itse julkaisema sisältö</a:t>
            </a:r>
          </a:p>
          <a:p>
            <a:pPr>
              <a:lnSpc>
                <a:spcPct val="115000"/>
              </a:lnSpc>
              <a:buClr>
                <a:schemeClr val="dk2"/>
              </a:buClr>
              <a:buSzPts val="1800"/>
            </a:pPr>
            <a:r>
              <a:rPr lang="fi-FI" sz="1500" dirty="0">
                <a:solidFill>
                  <a:schemeClr val="bg1"/>
                </a:solidFill>
                <a:latin typeface="Dosis" pitchFamily="2" charset="0"/>
              </a:rPr>
              <a:t>L4. Toimituksen on noudatettava harkintaa siinä, millaisista aiheista se mahdollistaa yleisön kommentoinnin.</a:t>
            </a:r>
          </a:p>
          <a:p>
            <a:pPr>
              <a:lnSpc>
                <a:spcPct val="115000"/>
              </a:lnSpc>
              <a:buClr>
                <a:schemeClr val="dk2"/>
              </a:buClr>
              <a:buSzPts val="1800"/>
            </a:pPr>
            <a:r>
              <a:rPr lang="fi-FI" sz="1500" dirty="0">
                <a:solidFill>
                  <a:schemeClr val="bg1"/>
                </a:solidFill>
                <a:latin typeface="Dosis" pitchFamily="2" charset="0"/>
              </a:rPr>
              <a:t>Toimituksen on viipymättä poistettava sen tietoon tulleet väkivaltaan tai syrjintään yllyttävät, vihaa lietsovat ja yksityisyyden suojaa tai ihmisarvoa loukkaavat sisällöt omilta verkkosivuiltaan ja omista sovelluksistaan.</a:t>
            </a:r>
          </a:p>
        </p:txBody>
      </p:sp>
    </p:spTree>
    <p:extLst>
      <p:ext uri="{BB962C8B-B14F-4D97-AF65-F5344CB8AC3E}">
        <p14:creationId xmlns:p14="http://schemas.microsoft.com/office/powerpoint/2010/main" val="299490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2D4C47DF-98D7-6EEE-A870-D5AE91562C47}"/>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DC1D70E2-5EE1-B592-068A-D47C9CEAE633}"/>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1EDE14F3-4F6F-DE10-49FC-4003056DF426}"/>
              </a:ext>
            </a:extLst>
          </p:cNvPr>
          <p:cNvSpPr txBox="1">
            <a:spLocks/>
          </p:cNvSpPr>
          <p:nvPr/>
        </p:nvSpPr>
        <p:spPr>
          <a:xfrm>
            <a:off x="298665" y="210454"/>
            <a:ext cx="10698849" cy="9636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fi-FI" sz="2500" dirty="0">
                <a:solidFill>
                  <a:schemeClr val="bg1"/>
                </a:solidFill>
                <a:latin typeface="Dosis ExtraBold"/>
                <a:ea typeface="Dosis ExtraBold"/>
                <a:cs typeface="Dosis ExtraBold"/>
                <a:sym typeface="Dosis ExtraBold"/>
              </a:rPr>
              <a:t>7. Journalismin mielenterveysvalinnat:  representaatiot, </a:t>
            </a:r>
          </a:p>
          <a:p>
            <a:pPr marL="0" indent="0">
              <a:buFont typeface="Arial"/>
              <a:buNone/>
            </a:pPr>
            <a:r>
              <a:rPr lang="fi-FI" sz="2500" dirty="0">
                <a:solidFill>
                  <a:schemeClr val="bg1"/>
                </a:solidFill>
                <a:latin typeface="Dosis ExtraBold"/>
                <a:ea typeface="Dosis ExtraBold"/>
                <a:cs typeface="Dosis ExtraBold"/>
                <a:sym typeface="Dosis ExtraBold"/>
              </a:rPr>
              <a:t>    aiheet, kehystys </a:t>
            </a:r>
          </a:p>
        </p:txBody>
      </p:sp>
      <p:sp>
        <p:nvSpPr>
          <p:cNvPr id="6" name="Tekstiruutu 5">
            <a:extLst>
              <a:ext uri="{FF2B5EF4-FFF2-40B4-BE49-F238E27FC236}">
                <a16:creationId xmlns:a16="http://schemas.microsoft.com/office/drawing/2014/main" id="{FB9D1B39-8D28-6180-3044-DB4D66E71486}"/>
              </a:ext>
            </a:extLst>
          </p:cNvPr>
          <p:cNvSpPr txBox="1"/>
          <p:nvPr/>
        </p:nvSpPr>
        <p:spPr>
          <a:xfrm>
            <a:off x="578796" y="1302171"/>
            <a:ext cx="7626484" cy="2893100"/>
          </a:xfrm>
          <a:prstGeom prst="rect">
            <a:avLst/>
          </a:prstGeom>
          <a:noFill/>
        </p:spPr>
        <p:txBody>
          <a:bodyPr wrap="square">
            <a:spAutoFit/>
          </a:bodyPr>
          <a:lstStyle/>
          <a:p>
            <a:pPr marL="114300">
              <a:lnSpc>
                <a:spcPct val="115000"/>
              </a:lnSpc>
              <a:buClr>
                <a:schemeClr val="dk2"/>
              </a:buClr>
              <a:buSzPts val="1800"/>
            </a:pPr>
            <a:r>
              <a:rPr lang="fi-FI" sz="2000" dirty="0">
                <a:solidFill>
                  <a:schemeClr val="bg1"/>
                </a:solidFill>
                <a:latin typeface="Dosis" pitchFamily="2" charset="0"/>
                <a:sym typeface="Dosis ExtraBold"/>
              </a:rPr>
              <a:t>Näkökulmat mielenterveyteen mediassa:</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Aihevalinnat. Miten mielenterveys näkyy mediamaisemassa?  </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Representaatiot: Miten mielenterveyteen liittyvät ilmiöt, ihmiset ja ryhmät esitetään? Mitä sanoja ja terminologiaa käytetään, kuinka ilmiöt nimetään? Millaisia kuvia valitaan</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Näkökulmat ja kehystys: miten mielenterveyden aiheet </a:t>
            </a:r>
            <a:r>
              <a:rPr lang="fi-FI" sz="2000" dirty="0" err="1">
                <a:solidFill>
                  <a:schemeClr val="bg1"/>
                </a:solidFill>
                <a:latin typeface="Dosis" pitchFamily="2" charset="0"/>
                <a:sym typeface="Dosis ExtraBold"/>
              </a:rPr>
              <a:t>kontekstualisoidaan</a:t>
            </a:r>
            <a:r>
              <a:rPr lang="fi-FI" sz="2000" dirty="0">
                <a:solidFill>
                  <a:schemeClr val="bg1"/>
                </a:solidFill>
                <a:latin typeface="Dosis" pitchFamily="2" charset="0"/>
                <a:sym typeface="Dosis ExtraBold"/>
              </a:rPr>
              <a:t> ja paketoidaan</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Milloin mielenterveys jää näkymättömiin, vaikka se on läsnä</a:t>
            </a:r>
          </a:p>
        </p:txBody>
      </p:sp>
    </p:spTree>
    <p:extLst>
      <p:ext uri="{BB962C8B-B14F-4D97-AF65-F5344CB8AC3E}">
        <p14:creationId xmlns:p14="http://schemas.microsoft.com/office/powerpoint/2010/main" val="368752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2D82B746-857A-1E41-C72E-9EF07436C15F}"/>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2C2C7407-2901-83AB-ED30-AD27CD10E7E4}"/>
              </a:ext>
            </a:extLst>
          </p:cNvPr>
          <p:cNvSpPr txBox="1">
            <a:spLocks/>
          </p:cNvSpPr>
          <p:nvPr/>
        </p:nvSpPr>
        <p:spPr>
          <a:xfrm>
            <a:off x="682700" y="205780"/>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35222680-07E0-98C8-4CB6-DF2AC4895B21}"/>
              </a:ext>
            </a:extLst>
          </p:cNvPr>
          <p:cNvSpPr txBox="1">
            <a:spLocks/>
          </p:cNvSpPr>
          <p:nvPr/>
        </p:nvSpPr>
        <p:spPr>
          <a:xfrm>
            <a:off x="351402" y="335914"/>
            <a:ext cx="8836320" cy="7495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fi-FI" sz="2500" dirty="0">
                <a:solidFill>
                  <a:schemeClr val="bg1"/>
                </a:solidFill>
                <a:latin typeface="Dosis ExtraBold"/>
                <a:sym typeface="Dosis ExtraBold"/>
              </a:rPr>
              <a:t>Representaatiot</a:t>
            </a:r>
          </a:p>
          <a:p>
            <a:pPr marL="0" indent="0">
              <a:buFont typeface="Arial"/>
              <a:buNone/>
            </a:pPr>
            <a:endParaRPr lang="fi-FI" sz="2500" dirty="0">
              <a:solidFill>
                <a:schemeClr val="bg1"/>
              </a:solidFill>
              <a:latin typeface="Dosis ExtraBold"/>
              <a:ea typeface="Dosis ExtraBold"/>
              <a:cs typeface="Dosis ExtraBold"/>
              <a:sym typeface="Dosis ExtraBold"/>
            </a:endParaRPr>
          </a:p>
        </p:txBody>
      </p:sp>
      <p:sp>
        <p:nvSpPr>
          <p:cNvPr id="6" name="Tekstiruutu 5">
            <a:extLst>
              <a:ext uri="{FF2B5EF4-FFF2-40B4-BE49-F238E27FC236}">
                <a16:creationId xmlns:a16="http://schemas.microsoft.com/office/drawing/2014/main" id="{73B05D83-49D3-9939-F5F6-01482409E14B}"/>
              </a:ext>
            </a:extLst>
          </p:cNvPr>
          <p:cNvSpPr txBox="1"/>
          <p:nvPr/>
        </p:nvSpPr>
        <p:spPr>
          <a:xfrm>
            <a:off x="895704" y="2117228"/>
            <a:ext cx="8108760" cy="1831271"/>
          </a:xfrm>
          <a:prstGeom prst="rect">
            <a:avLst/>
          </a:prstGeom>
          <a:noFill/>
        </p:spPr>
        <p:txBody>
          <a:bodyPr wrap="square">
            <a:spAutoFit/>
          </a:bodyPr>
          <a:lstStyle/>
          <a:p>
            <a:pPr marL="114300">
              <a:lnSpc>
                <a:spcPct val="115000"/>
              </a:lnSpc>
              <a:buClr>
                <a:schemeClr val="dk2"/>
              </a:buClr>
              <a:buSzPts val="1800"/>
            </a:pPr>
            <a:r>
              <a:rPr lang="fi-FI" sz="2000" b="1" dirty="0">
                <a:solidFill>
                  <a:schemeClr val="bg1"/>
                </a:solidFill>
                <a:latin typeface="Dosis" pitchFamily="2" charset="0"/>
                <a:sym typeface="Dosis ExtraBold"/>
              </a:rPr>
              <a:t>Representaatiota voi tarkastella mm. sen kautta</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millaisissa rooleissa ihmiset esitetään, </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onko heidät asetettu rooleihin ennakkoon / ulkopuolelta määritellysti,</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kuka heistä kertoo: onko kerronta omaehtoista / välitettyä.</a:t>
            </a:r>
          </a:p>
          <a:p>
            <a:pPr marL="457200" indent="-342900">
              <a:lnSpc>
                <a:spcPct val="115000"/>
              </a:lnSpc>
              <a:buClr>
                <a:schemeClr val="dk2"/>
              </a:buClr>
              <a:buSzPts val="1800"/>
              <a:buFont typeface="Arial"/>
              <a:buChar char="●"/>
            </a:pPr>
            <a:endParaRPr lang="fi-FI" sz="2000" dirty="0">
              <a:solidFill>
                <a:schemeClr val="bg1"/>
              </a:solidFill>
              <a:latin typeface="Dosis" pitchFamily="2" charset="0"/>
              <a:sym typeface="Dosis ExtraBold"/>
            </a:endParaRPr>
          </a:p>
        </p:txBody>
      </p:sp>
      <p:sp>
        <p:nvSpPr>
          <p:cNvPr id="3" name="Tekstiruutu 2">
            <a:extLst>
              <a:ext uri="{FF2B5EF4-FFF2-40B4-BE49-F238E27FC236}">
                <a16:creationId xmlns:a16="http://schemas.microsoft.com/office/drawing/2014/main" id="{E5A77428-290C-5E41-BE7D-347F0A731FF5}"/>
              </a:ext>
            </a:extLst>
          </p:cNvPr>
          <p:cNvSpPr txBox="1"/>
          <p:nvPr/>
        </p:nvSpPr>
        <p:spPr>
          <a:xfrm>
            <a:off x="307680" y="838972"/>
            <a:ext cx="8696784" cy="1123384"/>
          </a:xfrm>
          <a:prstGeom prst="rect">
            <a:avLst/>
          </a:prstGeom>
          <a:noFill/>
        </p:spPr>
        <p:txBody>
          <a:bodyPr wrap="square">
            <a:spAutoFit/>
          </a:bodyPr>
          <a:lstStyle/>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ihmisen tai asian esittämistä identiteetin edustajana tiettyjen ominaisuuksien kautta,</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voi ylläpitää normatiivisia, totuttuja käsityksiä tai</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uudistaa, uudelleen kirjoittaa niitä.</a:t>
            </a:r>
          </a:p>
        </p:txBody>
      </p:sp>
      <p:sp>
        <p:nvSpPr>
          <p:cNvPr id="5" name="Tekstiruutu 4">
            <a:extLst>
              <a:ext uri="{FF2B5EF4-FFF2-40B4-BE49-F238E27FC236}">
                <a16:creationId xmlns:a16="http://schemas.microsoft.com/office/drawing/2014/main" id="{A251F967-D8D3-DBB8-BA25-2ADF3A9B8D56}"/>
              </a:ext>
            </a:extLst>
          </p:cNvPr>
          <p:cNvSpPr txBox="1"/>
          <p:nvPr/>
        </p:nvSpPr>
        <p:spPr>
          <a:xfrm>
            <a:off x="351402" y="3895622"/>
            <a:ext cx="8108760" cy="415498"/>
          </a:xfrm>
          <a:prstGeom prst="rect">
            <a:avLst/>
          </a:prstGeom>
          <a:noFill/>
        </p:spPr>
        <p:txBody>
          <a:bodyPr wrap="square">
            <a:spAutoFit/>
          </a:bodyPr>
          <a:lstStyle/>
          <a:p>
            <a:pPr marL="114300">
              <a:lnSpc>
                <a:spcPct val="115000"/>
              </a:lnSpc>
              <a:buClr>
                <a:schemeClr val="dk2"/>
              </a:buClr>
              <a:buSzPts val="1800"/>
            </a:pPr>
            <a:r>
              <a:rPr lang="fi-FI" sz="2000" b="1" dirty="0">
                <a:solidFill>
                  <a:schemeClr val="bg1"/>
                </a:solidFill>
                <a:latin typeface="Dosis" pitchFamily="2" charset="0"/>
                <a:sym typeface="Dosis ExtraBold"/>
              </a:rPr>
              <a:t>          Kapeat vs. monimuotoiset representaatiot</a:t>
            </a:r>
            <a:endParaRPr lang="fi-FI" sz="2000" dirty="0">
              <a:solidFill>
                <a:schemeClr val="bg1"/>
              </a:solidFill>
              <a:latin typeface="Dosis" pitchFamily="2" charset="0"/>
              <a:sym typeface="Dosis ExtraBold"/>
            </a:endParaRPr>
          </a:p>
        </p:txBody>
      </p:sp>
    </p:spTree>
    <p:extLst>
      <p:ext uri="{BB962C8B-B14F-4D97-AF65-F5344CB8AC3E}">
        <p14:creationId xmlns:p14="http://schemas.microsoft.com/office/powerpoint/2010/main" val="76732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1B97D2CE-9D3C-B8EF-EA33-BF5F6A83B535}"/>
            </a:ext>
          </a:extLst>
        </p:cNvPr>
        <p:cNvGrpSpPr/>
        <p:nvPr/>
      </p:nvGrpSpPr>
      <p:grpSpPr>
        <a:xfrm>
          <a:off x="0" y="0"/>
          <a:ext cx="0" cy="0"/>
          <a:chOff x="0" y="0"/>
          <a:chExt cx="0" cy="0"/>
        </a:xfrm>
      </p:grpSpPr>
      <p:pic>
        <p:nvPicPr>
          <p:cNvPr id="11" name="Kuva 10">
            <a:hlinkClick r:id="rId3"/>
            <a:extLst>
              <a:ext uri="{FF2B5EF4-FFF2-40B4-BE49-F238E27FC236}">
                <a16:creationId xmlns:a16="http://schemas.microsoft.com/office/drawing/2014/main" id="{6EBB52BC-FBD8-A188-F7F3-93C7625E951C}"/>
              </a:ext>
            </a:extLst>
          </p:cNvPr>
          <p:cNvPicPr>
            <a:picLocks noChangeAspect="1"/>
          </p:cNvPicPr>
          <p:nvPr/>
        </p:nvPicPr>
        <p:blipFill>
          <a:blip r:embed="rId4"/>
          <a:stretch>
            <a:fillRect/>
          </a:stretch>
        </p:blipFill>
        <p:spPr>
          <a:xfrm>
            <a:off x="5808822" y="1136535"/>
            <a:ext cx="2785698" cy="3563792"/>
          </a:xfrm>
          <a:prstGeom prst="rect">
            <a:avLst/>
          </a:prstGeom>
        </p:spPr>
      </p:pic>
      <p:sp>
        <p:nvSpPr>
          <p:cNvPr id="4" name="Google Shape;61;p14">
            <a:extLst>
              <a:ext uri="{FF2B5EF4-FFF2-40B4-BE49-F238E27FC236}">
                <a16:creationId xmlns:a16="http://schemas.microsoft.com/office/drawing/2014/main" id="{54669C69-EC3F-F1B5-D990-2ACFFA55242B}"/>
              </a:ext>
            </a:extLst>
          </p:cNvPr>
          <p:cNvSpPr txBox="1">
            <a:spLocks/>
          </p:cNvSpPr>
          <p:nvPr/>
        </p:nvSpPr>
        <p:spPr>
          <a:xfrm>
            <a:off x="228709" y="134505"/>
            <a:ext cx="8686581" cy="68824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20C52A45-2B60-0CC2-8276-C3D72468F5BB}"/>
              </a:ext>
            </a:extLst>
          </p:cNvPr>
          <p:cNvSpPr txBox="1">
            <a:spLocks/>
          </p:cNvSpPr>
          <p:nvPr/>
        </p:nvSpPr>
        <p:spPr>
          <a:xfrm>
            <a:off x="228709" y="561810"/>
            <a:ext cx="9053836" cy="583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a:lnSpc>
                <a:spcPct val="100000"/>
              </a:lnSpc>
            </a:pPr>
            <a:r>
              <a:rPr lang="fi-FI" sz="2000" dirty="0">
                <a:solidFill>
                  <a:schemeClr val="bg1"/>
                </a:solidFill>
                <a:latin typeface="Dosis" pitchFamily="2" charset="0"/>
                <a:ea typeface="Dosis ExtraBold"/>
                <a:cs typeface="Dosis ExtraBold"/>
                <a:sym typeface="Dosis ExtraBold"/>
              </a:rPr>
              <a:t>Mielenterveyshäiriöt, -diagnoosi, lääketieteellinen näkökulma</a:t>
            </a:r>
          </a:p>
        </p:txBody>
      </p:sp>
      <p:pic>
        <p:nvPicPr>
          <p:cNvPr id="5" name="Kuva 4">
            <a:extLst>
              <a:ext uri="{FF2B5EF4-FFF2-40B4-BE49-F238E27FC236}">
                <a16:creationId xmlns:a16="http://schemas.microsoft.com/office/drawing/2014/main" id="{752A47C4-2131-3F64-2E06-C6B1CE83DDD2}"/>
              </a:ext>
            </a:extLst>
          </p:cNvPr>
          <p:cNvPicPr>
            <a:picLocks noChangeAspect="1"/>
          </p:cNvPicPr>
          <p:nvPr/>
        </p:nvPicPr>
        <p:blipFill>
          <a:blip r:embed="rId5"/>
          <a:srcRect r="24155"/>
          <a:stretch/>
        </p:blipFill>
        <p:spPr>
          <a:xfrm>
            <a:off x="419625" y="1223523"/>
            <a:ext cx="3360002" cy="2765507"/>
          </a:xfrm>
          <a:prstGeom prst="rect">
            <a:avLst/>
          </a:prstGeom>
        </p:spPr>
      </p:pic>
      <mc:AlternateContent xmlns:mc="http://schemas.openxmlformats.org/markup-compatibility/2006" xmlns:p14="http://schemas.microsoft.com/office/powerpoint/2010/main">
        <mc:Choice Requires="p14">
          <p:contentPart p14:bwMode="auto" r:id="rId6">
            <p14:nvContentPartPr>
              <p14:cNvPr id="13" name="Käsinkirjoitus 12">
                <a:extLst>
                  <a:ext uri="{FF2B5EF4-FFF2-40B4-BE49-F238E27FC236}">
                    <a16:creationId xmlns:a16="http://schemas.microsoft.com/office/drawing/2014/main" id="{18A3D8C7-5CFB-064C-B31C-7ED71491427F}"/>
                  </a:ext>
                </a:extLst>
              </p14:cNvPr>
              <p14:cNvContentPartPr/>
              <p14:nvPr/>
            </p14:nvContentPartPr>
            <p14:xfrm>
              <a:off x="419625" y="3729925"/>
              <a:ext cx="1205640" cy="70920"/>
            </p14:xfrm>
          </p:contentPart>
        </mc:Choice>
        <mc:Fallback xmlns="">
          <p:pic>
            <p:nvPicPr>
              <p:cNvPr id="13" name="Käsinkirjoitus 12">
                <a:extLst>
                  <a:ext uri="{FF2B5EF4-FFF2-40B4-BE49-F238E27FC236}">
                    <a16:creationId xmlns:a16="http://schemas.microsoft.com/office/drawing/2014/main" id="{18A3D8C7-5CFB-064C-B31C-7ED71491427F}"/>
                  </a:ext>
                </a:extLst>
              </p:cNvPr>
              <p:cNvPicPr/>
              <p:nvPr/>
            </p:nvPicPr>
            <p:blipFill>
              <a:blip r:embed="rId7"/>
              <a:stretch>
                <a:fillRect/>
              </a:stretch>
            </p:blipFill>
            <p:spPr>
              <a:xfrm>
                <a:off x="329625" y="3549007"/>
                <a:ext cx="1385280" cy="432395"/>
              </a:xfrm>
              <a:prstGeom prst="rect">
                <a:avLst/>
              </a:prstGeom>
            </p:spPr>
          </p:pic>
        </mc:Fallback>
      </mc:AlternateContent>
      <p:pic>
        <p:nvPicPr>
          <p:cNvPr id="3" name="Kuva 2">
            <a:extLst>
              <a:ext uri="{FF2B5EF4-FFF2-40B4-BE49-F238E27FC236}">
                <a16:creationId xmlns:a16="http://schemas.microsoft.com/office/drawing/2014/main" id="{001909D0-A4F9-58DF-D136-6C5E9B89DDA3}"/>
              </a:ext>
            </a:extLst>
          </p:cNvPr>
          <p:cNvPicPr>
            <a:picLocks noChangeAspect="1"/>
          </p:cNvPicPr>
          <p:nvPr/>
        </p:nvPicPr>
        <p:blipFill>
          <a:blip r:embed="rId8"/>
          <a:srcRect t="2576"/>
          <a:stretch/>
        </p:blipFill>
        <p:spPr>
          <a:xfrm>
            <a:off x="3423803" y="1640096"/>
            <a:ext cx="2551382" cy="2719144"/>
          </a:xfrm>
          <a:prstGeom prst="rect">
            <a:avLst/>
          </a:prstGeom>
        </p:spPr>
      </p:pic>
      <p:sp>
        <p:nvSpPr>
          <p:cNvPr id="6" name="Google Shape;61;p14">
            <a:extLst>
              <a:ext uri="{FF2B5EF4-FFF2-40B4-BE49-F238E27FC236}">
                <a16:creationId xmlns:a16="http://schemas.microsoft.com/office/drawing/2014/main" id="{14EF74B2-B714-8065-B0ED-DACA1D983A6E}"/>
              </a:ext>
            </a:extLst>
          </p:cNvPr>
          <p:cNvSpPr txBox="1">
            <a:spLocks/>
          </p:cNvSpPr>
          <p:nvPr/>
        </p:nvSpPr>
        <p:spPr>
          <a:xfrm>
            <a:off x="228709" y="174739"/>
            <a:ext cx="9256814" cy="5554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fi-FI" sz="2400" dirty="0">
                <a:solidFill>
                  <a:schemeClr val="bg1"/>
                </a:solidFill>
                <a:latin typeface="Dosis ExtraBold"/>
                <a:ea typeface="Dosis ExtraBold"/>
                <a:cs typeface="Dosis ExtraBold"/>
                <a:sym typeface="Dosis ExtraBold"/>
              </a:rPr>
              <a:t>Mielenterveyden näkyviä representaatioita mediassa </a:t>
            </a:r>
          </a:p>
        </p:txBody>
      </p:sp>
    </p:spTree>
    <p:extLst>
      <p:ext uri="{BB962C8B-B14F-4D97-AF65-F5344CB8AC3E}">
        <p14:creationId xmlns:p14="http://schemas.microsoft.com/office/powerpoint/2010/main" val="209373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5A92A1D8-731A-6B0E-F7FE-D6FA659B6465}"/>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B2AD4F97-8BF1-78CB-28C1-7FDCA94D1F39}"/>
              </a:ext>
            </a:extLst>
          </p:cNvPr>
          <p:cNvSpPr txBox="1">
            <a:spLocks/>
          </p:cNvSpPr>
          <p:nvPr/>
        </p:nvSpPr>
        <p:spPr>
          <a:xfrm>
            <a:off x="228709" y="134505"/>
            <a:ext cx="8686581" cy="68824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E29D325F-86ED-4C3E-4A90-482149C906E6}"/>
              </a:ext>
            </a:extLst>
          </p:cNvPr>
          <p:cNvSpPr txBox="1">
            <a:spLocks/>
          </p:cNvSpPr>
          <p:nvPr/>
        </p:nvSpPr>
        <p:spPr>
          <a:xfrm>
            <a:off x="228709" y="178414"/>
            <a:ext cx="9053836" cy="583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a:lnSpc>
                <a:spcPct val="100000"/>
              </a:lnSpc>
            </a:pPr>
            <a:r>
              <a:rPr lang="fi-FI" sz="2000" dirty="0">
                <a:solidFill>
                  <a:schemeClr val="bg1"/>
                </a:solidFill>
                <a:latin typeface="Dosis" pitchFamily="2" charset="0"/>
                <a:ea typeface="Dosis ExtraBold"/>
                <a:cs typeface="Dosis ExtraBold"/>
                <a:sym typeface="Dosis ExtraBold"/>
              </a:rPr>
              <a:t>”Mielenterveyskriisi” ja sen kustannukset</a:t>
            </a:r>
          </a:p>
        </p:txBody>
      </p:sp>
      <mc:AlternateContent xmlns:mc="http://schemas.openxmlformats.org/markup-compatibility/2006" xmlns:p14="http://schemas.microsoft.com/office/powerpoint/2010/main">
        <mc:Choice Requires="p14">
          <p:contentPart p14:bwMode="auto" r:id="rId3">
            <p14:nvContentPartPr>
              <p14:cNvPr id="13" name="Käsinkirjoitus 12">
                <a:extLst>
                  <a:ext uri="{FF2B5EF4-FFF2-40B4-BE49-F238E27FC236}">
                    <a16:creationId xmlns:a16="http://schemas.microsoft.com/office/drawing/2014/main" id="{C0379AAE-1658-9EA6-71D2-6EE0E7598323}"/>
                  </a:ext>
                </a:extLst>
              </p14:cNvPr>
              <p14:cNvContentPartPr/>
              <p14:nvPr/>
            </p14:nvContentPartPr>
            <p14:xfrm>
              <a:off x="651011" y="4196695"/>
              <a:ext cx="1205640" cy="70920"/>
            </p14:xfrm>
          </p:contentPart>
        </mc:Choice>
        <mc:Fallback xmlns="">
          <p:pic>
            <p:nvPicPr>
              <p:cNvPr id="13" name="Käsinkirjoitus 12">
                <a:extLst>
                  <a:ext uri="{FF2B5EF4-FFF2-40B4-BE49-F238E27FC236}">
                    <a16:creationId xmlns:a16="http://schemas.microsoft.com/office/drawing/2014/main" id="{C0379AAE-1658-9EA6-71D2-6EE0E7598323}"/>
                  </a:ext>
                </a:extLst>
              </p:cNvPr>
              <p:cNvPicPr/>
              <p:nvPr/>
            </p:nvPicPr>
            <p:blipFill>
              <a:blip r:embed="rId5"/>
              <a:stretch>
                <a:fillRect/>
              </a:stretch>
            </p:blipFill>
            <p:spPr>
              <a:xfrm>
                <a:off x="561011" y="4015777"/>
                <a:ext cx="1385280" cy="432395"/>
              </a:xfrm>
              <a:prstGeom prst="rect">
                <a:avLst/>
              </a:prstGeom>
            </p:spPr>
          </p:pic>
        </mc:Fallback>
      </mc:AlternateContent>
      <p:pic>
        <p:nvPicPr>
          <p:cNvPr id="8" name="Kuva 7">
            <a:extLst>
              <a:ext uri="{FF2B5EF4-FFF2-40B4-BE49-F238E27FC236}">
                <a16:creationId xmlns:a16="http://schemas.microsoft.com/office/drawing/2014/main" id="{87D9323F-CEC5-C807-0B1E-9F6E50BC1EDB}"/>
              </a:ext>
            </a:extLst>
          </p:cNvPr>
          <p:cNvPicPr>
            <a:picLocks noChangeAspect="1"/>
          </p:cNvPicPr>
          <p:nvPr/>
        </p:nvPicPr>
        <p:blipFill>
          <a:blip r:embed="rId6"/>
          <a:stretch>
            <a:fillRect/>
          </a:stretch>
        </p:blipFill>
        <p:spPr>
          <a:xfrm>
            <a:off x="2503444" y="920444"/>
            <a:ext cx="2920902" cy="3302611"/>
          </a:xfrm>
          <a:prstGeom prst="rect">
            <a:avLst/>
          </a:prstGeom>
        </p:spPr>
      </p:pic>
      <p:pic>
        <p:nvPicPr>
          <p:cNvPr id="9" name="Kuva 8">
            <a:hlinkClick r:id="rId7"/>
            <a:extLst>
              <a:ext uri="{FF2B5EF4-FFF2-40B4-BE49-F238E27FC236}">
                <a16:creationId xmlns:a16="http://schemas.microsoft.com/office/drawing/2014/main" id="{47A57530-2D32-DE9C-5BD9-EBBC96E98A2E}"/>
              </a:ext>
            </a:extLst>
          </p:cNvPr>
          <p:cNvPicPr>
            <a:picLocks noChangeAspect="1"/>
          </p:cNvPicPr>
          <p:nvPr/>
        </p:nvPicPr>
        <p:blipFill>
          <a:blip r:embed="rId8"/>
          <a:stretch>
            <a:fillRect/>
          </a:stretch>
        </p:blipFill>
        <p:spPr>
          <a:xfrm>
            <a:off x="4218706" y="2241243"/>
            <a:ext cx="3761677" cy="1793066"/>
          </a:xfrm>
          <a:prstGeom prst="rect">
            <a:avLst/>
          </a:prstGeom>
        </p:spPr>
      </p:pic>
      <p:pic>
        <p:nvPicPr>
          <p:cNvPr id="12" name="Kuva 11">
            <a:hlinkClick r:id="rId9"/>
            <a:extLst>
              <a:ext uri="{FF2B5EF4-FFF2-40B4-BE49-F238E27FC236}">
                <a16:creationId xmlns:a16="http://schemas.microsoft.com/office/drawing/2014/main" id="{62389BC9-AB98-688F-22C5-4F44E437A967}"/>
              </a:ext>
            </a:extLst>
          </p:cNvPr>
          <p:cNvPicPr>
            <a:picLocks noChangeAspect="1"/>
          </p:cNvPicPr>
          <p:nvPr/>
        </p:nvPicPr>
        <p:blipFill>
          <a:blip r:embed="rId10"/>
          <a:stretch>
            <a:fillRect/>
          </a:stretch>
        </p:blipFill>
        <p:spPr>
          <a:xfrm>
            <a:off x="620575" y="2241243"/>
            <a:ext cx="2920902" cy="2486714"/>
          </a:xfrm>
          <a:prstGeom prst="rect">
            <a:avLst/>
          </a:prstGeom>
        </p:spPr>
      </p:pic>
    </p:spTree>
    <p:extLst>
      <p:ext uri="{BB962C8B-B14F-4D97-AF65-F5344CB8AC3E}">
        <p14:creationId xmlns:p14="http://schemas.microsoft.com/office/powerpoint/2010/main" val="342938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F7A13C9C-AEA6-375C-D341-1B5C4F4475F0}"/>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C1A23256-6A30-7B07-30C5-BA13E29FF449}"/>
              </a:ext>
            </a:extLst>
          </p:cNvPr>
          <p:cNvSpPr txBox="1">
            <a:spLocks/>
          </p:cNvSpPr>
          <p:nvPr/>
        </p:nvSpPr>
        <p:spPr>
          <a:xfrm>
            <a:off x="228709" y="134505"/>
            <a:ext cx="8686581" cy="68824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0D012B72-0E80-EC74-656C-E7B97E632CED}"/>
              </a:ext>
            </a:extLst>
          </p:cNvPr>
          <p:cNvSpPr txBox="1">
            <a:spLocks/>
          </p:cNvSpPr>
          <p:nvPr/>
        </p:nvSpPr>
        <p:spPr>
          <a:xfrm>
            <a:off x="256934" y="215938"/>
            <a:ext cx="8351587" cy="4750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a:lnSpc>
                <a:spcPct val="100000"/>
              </a:lnSpc>
            </a:pPr>
            <a:r>
              <a:rPr lang="fi-FI" sz="2000" dirty="0" err="1">
                <a:solidFill>
                  <a:schemeClr val="bg1"/>
                </a:solidFill>
                <a:latin typeface="Dosis" pitchFamily="2" charset="0"/>
                <a:ea typeface="Dosis ExtraBold"/>
                <a:cs typeface="Dosis ExtraBold"/>
                <a:sym typeface="Dosis ExtraBold"/>
              </a:rPr>
              <a:t>Mielenterveyspalveut</a:t>
            </a:r>
            <a:r>
              <a:rPr lang="fi-FI" sz="2000" dirty="0">
                <a:solidFill>
                  <a:schemeClr val="bg1"/>
                </a:solidFill>
                <a:latin typeface="Dosis" pitchFamily="2" charset="0"/>
                <a:ea typeface="Dosis ExtraBold"/>
                <a:cs typeface="Dosis ExtraBold"/>
                <a:sym typeface="Dosis ExtraBold"/>
              </a:rPr>
              <a:t>: puutteet palveluissa…</a:t>
            </a:r>
          </a:p>
        </p:txBody>
      </p:sp>
      <p:pic>
        <p:nvPicPr>
          <p:cNvPr id="18" name="Kuva 17">
            <a:extLst>
              <a:ext uri="{FF2B5EF4-FFF2-40B4-BE49-F238E27FC236}">
                <a16:creationId xmlns:a16="http://schemas.microsoft.com/office/drawing/2014/main" id="{EA1C0723-0E79-EF27-08CB-E0938BD4FC54}"/>
              </a:ext>
            </a:extLst>
          </p:cNvPr>
          <p:cNvPicPr>
            <a:picLocks noChangeAspect="1"/>
          </p:cNvPicPr>
          <p:nvPr/>
        </p:nvPicPr>
        <p:blipFill>
          <a:blip r:embed="rId3"/>
          <a:stretch>
            <a:fillRect/>
          </a:stretch>
        </p:blipFill>
        <p:spPr>
          <a:xfrm>
            <a:off x="5513369" y="822752"/>
            <a:ext cx="3302524" cy="3536373"/>
          </a:xfrm>
          <a:prstGeom prst="rect">
            <a:avLst/>
          </a:prstGeom>
        </p:spPr>
      </p:pic>
      <p:pic>
        <p:nvPicPr>
          <p:cNvPr id="19" name="Kuva 18">
            <a:extLst>
              <a:ext uri="{FF2B5EF4-FFF2-40B4-BE49-F238E27FC236}">
                <a16:creationId xmlns:a16="http://schemas.microsoft.com/office/drawing/2014/main" id="{FDD016C4-BA21-5BEC-1AAD-279E2392FDC4}"/>
              </a:ext>
            </a:extLst>
          </p:cNvPr>
          <p:cNvPicPr>
            <a:picLocks noChangeAspect="1"/>
          </p:cNvPicPr>
          <p:nvPr/>
        </p:nvPicPr>
        <p:blipFill>
          <a:blip r:embed="rId4"/>
          <a:stretch>
            <a:fillRect/>
          </a:stretch>
        </p:blipFill>
        <p:spPr>
          <a:xfrm>
            <a:off x="2936678" y="954471"/>
            <a:ext cx="2654300" cy="2895600"/>
          </a:xfrm>
          <a:prstGeom prst="rect">
            <a:avLst/>
          </a:prstGeom>
        </p:spPr>
      </p:pic>
      <p:pic>
        <p:nvPicPr>
          <p:cNvPr id="10" name="Kuva 9">
            <a:extLst>
              <a:ext uri="{FF2B5EF4-FFF2-40B4-BE49-F238E27FC236}">
                <a16:creationId xmlns:a16="http://schemas.microsoft.com/office/drawing/2014/main" id="{607D1736-9B57-FBAF-3A9D-23A0720B3B0C}"/>
              </a:ext>
            </a:extLst>
          </p:cNvPr>
          <p:cNvPicPr>
            <a:picLocks noChangeAspect="1"/>
          </p:cNvPicPr>
          <p:nvPr/>
        </p:nvPicPr>
        <p:blipFill>
          <a:blip r:embed="rId5"/>
          <a:stretch>
            <a:fillRect/>
          </a:stretch>
        </p:blipFill>
        <p:spPr>
          <a:xfrm>
            <a:off x="328107" y="1672772"/>
            <a:ext cx="3009535" cy="2991268"/>
          </a:xfrm>
          <a:prstGeom prst="rect">
            <a:avLst/>
          </a:prstGeom>
        </p:spPr>
      </p:pic>
    </p:spTree>
    <p:extLst>
      <p:ext uri="{BB962C8B-B14F-4D97-AF65-F5344CB8AC3E}">
        <p14:creationId xmlns:p14="http://schemas.microsoft.com/office/powerpoint/2010/main" val="302421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866A301A-E4D0-854A-86B9-33AA12D7D2BD}"/>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3DC5FDDE-28AA-46F2-53FD-8684169CC1B2}"/>
              </a:ext>
            </a:extLst>
          </p:cNvPr>
          <p:cNvSpPr txBox="1">
            <a:spLocks/>
          </p:cNvSpPr>
          <p:nvPr/>
        </p:nvSpPr>
        <p:spPr>
          <a:xfrm>
            <a:off x="228709" y="134505"/>
            <a:ext cx="8686581" cy="68824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12" name="Google Shape;61;p14">
            <a:extLst>
              <a:ext uri="{FF2B5EF4-FFF2-40B4-BE49-F238E27FC236}">
                <a16:creationId xmlns:a16="http://schemas.microsoft.com/office/drawing/2014/main" id="{F4075C63-B999-7354-31C9-BFB3A2E3B23B}"/>
              </a:ext>
            </a:extLst>
          </p:cNvPr>
          <p:cNvSpPr txBox="1">
            <a:spLocks/>
          </p:cNvSpPr>
          <p:nvPr/>
        </p:nvSpPr>
        <p:spPr>
          <a:xfrm>
            <a:off x="237960" y="465772"/>
            <a:ext cx="8529701" cy="7006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a:lnSpc>
                <a:spcPct val="100000"/>
              </a:lnSpc>
            </a:pPr>
            <a:r>
              <a:rPr lang="fi-FI" sz="2000" dirty="0">
                <a:solidFill>
                  <a:schemeClr val="bg1"/>
                </a:solidFill>
                <a:latin typeface="Dosis" pitchFamily="2" charset="0"/>
              </a:rPr>
              <a:t>…tai toimivat mielenterveyspalvelut ja ratkaisut</a:t>
            </a:r>
            <a:endParaRPr lang="fi-FI" sz="2000" dirty="0">
              <a:solidFill>
                <a:schemeClr val="bg1"/>
              </a:solidFill>
              <a:latin typeface="Dosis" pitchFamily="2" charset="0"/>
              <a:sym typeface="Dosis ExtraBold"/>
            </a:endParaRPr>
          </a:p>
        </p:txBody>
      </p:sp>
      <p:pic>
        <p:nvPicPr>
          <p:cNvPr id="5" name="Kuva 4">
            <a:hlinkClick r:id="rId3"/>
            <a:extLst>
              <a:ext uri="{FF2B5EF4-FFF2-40B4-BE49-F238E27FC236}">
                <a16:creationId xmlns:a16="http://schemas.microsoft.com/office/drawing/2014/main" id="{269A2AB1-831F-E524-3C8C-96CD883CE256}"/>
              </a:ext>
            </a:extLst>
          </p:cNvPr>
          <p:cNvPicPr>
            <a:picLocks noChangeAspect="1"/>
          </p:cNvPicPr>
          <p:nvPr/>
        </p:nvPicPr>
        <p:blipFill>
          <a:blip r:embed="rId4"/>
          <a:stretch>
            <a:fillRect/>
          </a:stretch>
        </p:blipFill>
        <p:spPr>
          <a:xfrm>
            <a:off x="263795" y="1430641"/>
            <a:ext cx="3668528" cy="3347751"/>
          </a:xfrm>
          <a:prstGeom prst="rect">
            <a:avLst/>
          </a:prstGeom>
        </p:spPr>
      </p:pic>
      <p:pic>
        <p:nvPicPr>
          <p:cNvPr id="21" name="Kuva 20">
            <a:hlinkClick r:id="rId5"/>
            <a:extLst>
              <a:ext uri="{FF2B5EF4-FFF2-40B4-BE49-F238E27FC236}">
                <a16:creationId xmlns:a16="http://schemas.microsoft.com/office/drawing/2014/main" id="{6B389632-4C72-F5B1-475A-601133B0A82C}"/>
              </a:ext>
            </a:extLst>
          </p:cNvPr>
          <p:cNvPicPr>
            <a:picLocks noChangeAspect="1"/>
          </p:cNvPicPr>
          <p:nvPr/>
        </p:nvPicPr>
        <p:blipFill>
          <a:blip r:embed="rId6"/>
          <a:stretch>
            <a:fillRect/>
          </a:stretch>
        </p:blipFill>
        <p:spPr>
          <a:xfrm>
            <a:off x="2976638" y="1242019"/>
            <a:ext cx="3245968" cy="3536373"/>
          </a:xfrm>
          <a:prstGeom prst="rect">
            <a:avLst/>
          </a:prstGeom>
        </p:spPr>
      </p:pic>
      <p:pic>
        <p:nvPicPr>
          <p:cNvPr id="7" name="Kuva 6">
            <a:hlinkClick r:id="rId7"/>
            <a:extLst>
              <a:ext uri="{FF2B5EF4-FFF2-40B4-BE49-F238E27FC236}">
                <a16:creationId xmlns:a16="http://schemas.microsoft.com/office/drawing/2014/main" id="{DD365510-D5F0-F7E3-5E40-33DFC03C8BC5}"/>
              </a:ext>
            </a:extLst>
          </p:cNvPr>
          <p:cNvPicPr>
            <a:picLocks noChangeAspect="1"/>
          </p:cNvPicPr>
          <p:nvPr/>
        </p:nvPicPr>
        <p:blipFill>
          <a:blip r:embed="rId8"/>
          <a:stretch>
            <a:fillRect/>
          </a:stretch>
        </p:blipFill>
        <p:spPr>
          <a:xfrm>
            <a:off x="3644817" y="2385762"/>
            <a:ext cx="3052193" cy="2401406"/>
          </a:xfrm>
          <a:prstGeom prst="rect">
            <a:avLst/>
          </a:prstGeom>
        </p:spPr>
      </p:pic>
      <p:pic>
        <p:nvPicPr>
          <p:cNvPr id="11" name="Kuva 10">
            <a:hlinkClick r:id="rId9"/>
            <a:extLst>
              <a:ext uri="{FF2B5EF4-FFF2-40B4-BE49-F238E27FC236}">
                <a16:creationId xmlns:a16="http://schemas.microsoft.com/office/drawing/2014/main" id="{7D256B43-FA4B-AAA5-6AE2-B4BEB29DEB1F}"/>
              </a:ext>
            </a:extLst>
          </p:cNvPr>
          <p:cNvPicPr>
            <a:picLocks noChangeAspect="1"/>
          </p:cNvPicPr>
          <p:nvPr/>
        </p:nvPicPr>
        <p:blipFill>
          <a:blip r:embed="rId10"/>
          <a:stretch>
            <a:fillRect/>
          </a:stretch>
        </p:blipFill>
        <p:spPr>
          <a:xfrm>
            <a:off x="6222606" y="1132913"/>
            <a:ext cx="2470701" cy="3270370"/>
          </a:xfrm>
          <a:prstGeom prst="rect">
            <a:avLst/>
          </a:prstGeom>
        </p:spPr>
      </p:pic>
    </p:spTree>
    <p:extLst>
      <p:ext uri="{BB962C8B-B14F-4D97-AF65-F5344CB8AC3E}">
        <p14:creationId xmlns:p14="http://schemas.microsoft.com/office/powerpoint/2010/main" val="210863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7D79AAFA-1B29-A2CB-EB38-1762F4A8BDAC}"/>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18EE69B2-181D-CCA9-79A9-7B61A59B7772}"/>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5" name="Google Shape;61;p14">
            <a:extLst>
              <a:ext uri="{FF2B5EF4-FFF2-40B4-BE49-F238E27FC236}">
                <a16:creationId xmlns:a16="http://schemas.microsoft.com/office/drawing/2014/main" id="{670C6977-B1A1-EA2C-82B7-C5A94465390C}"/>
              </a:ext>
            </a:extLst>
          </p:cNvPr>
          <p:cNvSpPr txBox="1">
            <a:spLocks/>
          </p:cNvSpPr>
          <p:nvPr/>
        </p:nvSpPr>
        <p:spPr>
          <a:xfrm>
            <a:off x="501114" y="799289"/>
            <a:ext cx="8395777" cy="42022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lvl="8" indent="0">
              <a:buSzPts val="1800"/>
              <a:buNone/>
            </a:pPr>
            <a:r>
              <a:rPr lang="fi-FI" sz="2200" b="1" dirty="0">
                <a:solidFill>
                  <a:schemeClr val="bg1"/>
                </a:solidFill>
                <a:latin typeface="Dosis" pitchFamily="2" charset="0"/>
              </a:rPr>
              <a:t>1. JOHDANTO: Miksi tarvitaan mediaopas mielenterveysoikeuksista?</a:t>
            </a:r>
          </a:p>
          <a:p>
            <a:pPr marL="114300" lvl="8" indent="0">
              <a:buSzPts val="1800"/>
              <a:buNone/>
            </a:pPr>
            <a:r>
              <a:rPr lang="fi-FI" sz="2200" b="1" dirty="0">
                <a:solidFill>
                  <a:schemeClr val="bg1"/>
                </a:solidFill>
                <a:latin typeface="Dosis" pitchFamily="2" charset="0"/>
                <a:sym typeface="Dosis ExtraBold"/>
              </a:rPr>
              <a:t>2. Mielenterveysoikeudet tuovat mielenterveyden näkökulmaa </a:t>
            </a:r>
          </a:p>
          <a:p>
            <a:pPr marL="114300" lvl="8" indent="0">
              <a:buSzPts val="1800"/>
              <a:buNone/>
            </a:pPr>
            <a:r>
              <a:rPr lang="fi-FI" sz="2200" b="1" dirty="0">
                <a:solidFill>
                  <a:schemeClr val="bg1"/>
                </a:solidFill>
                <a:latin typeface="Dosis" pitchFamily="2" charset="0"/>
                <a:sym typeface="Dosis ExtraBold"/>
              </a:rPr>
              <a:t>3. Perus- ja ihmisoikeudet</a:t>
            </a:r>
          </a:p>
          <a:p>
            <a:pPr marL="114300" lvl="8" indent="0">
              <a:buSzPts val="1800"/>
              <a:buNone/>
            </a:pPr>
            <a:r>
              <a:rPr lang="fi-FI" sz="2200" b="1" dirty="0">
                <a:solidFill>
                  <a:schemeClr val="bg1"/>
                </a:solidFill>
                <a:latin typeface="Dosis" pitchFamily="2" charset="0"/>
                <a:sym typeface="Dosis ExtraBold"/>
              </a:rPr>
              <a:t>4. Miksi mielenterveysoikeuksien näkyvyys mediassa  on tarpeen?</a:t>
            </a:r>
            <a:br>
              <a:rPr lang="fi-FI" sz="2200" b="1" dirty="0">
                <a:solidFill>
                  <a:schemeClr val="bg1"/>
                </a:solidFill>
                <a:latin typeface="Dosis" pitchFamily="2" charset="0"/>
                <a:sym typeface="Dosis ExtraBold"/>
              </a:rPr>
            </a:br>
            <a:r>
              <a:rPr lang="fi-FI" sz="2200" b="1" dirty="0">
                <a:solidFill>
                  <a:schemeClr val="bg1"/>
                </a:solidFill>
                <a:latin typeface="Dosis" pitchFamily="2" charset="0"/>
                <a:sym typeface="Dosis ExtraBold"/>
              </a:rPr>
              <a:t>5. Juttuaiheita mielenterveysoikeuksien puutteista</a:t>
            </a:r>
          </a:p>
          <a:p>
            <a:pPr marL="114300" lvl="8" indent="0">
              <a:buSzPts val="1800"/>
              <a:buNone/>
            </a:pPr>
            <a:r>
              <a:rPr lang="fi-FI" sz="2200" b="1" dirty="0">
                <a:solidFill>
                  <a:schemeClr val="bg1"/>
                </a:solidFill>
                <a:latin typeface="Dosis" pitchFamily="2" charset="0"/>
                <a:sym typeface="Dosis ExtraBold"/>
              </a:rPr>
              <a:t>6</a:t>
            </a:r>
            <a:r>
              <a:rPr lang="fi-FI" sz="2200" b="1" dirty="0">
                <a:solidFill>
                  <a:schemeClr val="bg1"/>
                </a:solidFill>
                <a:latin typeface="Dosis" pitchFamily="2" charset="0"/>
              </a:rPr>
              <a:t>. Mielenterveysoikeuksiin liittyvät journalistin ohjeet</a:t>
            </a:r>
          </a:p>
          <a:p>
            <a:pPr marL="114300" lvl="8" indent="0">
              <a:buSzPts val="1800"/>
              <a:buNone/>
            </a:pPr>
            <a:r>
              <a:rPr lang="fi-FI" sz="2200" b="1" dirty="0">
                <a:solidFill>
                  <a:schemeClr val="bg1"/>
                </a:solidFill>
                <a:latin typeface="Dosis" pitchFamily="2" charset="0"/>
              </a:rPr>
              <a:t>7. Journalismin mielenterveysvalinnat: </a:t>
            </a:r>
            <a:r>
              <a:rPr lang="fi-FI" sz="2200" b="1" dirty="0">
                <a:solidFill>
                  <a:schemeClr val="bg1"/>
                </a:solidFill>
                <a:latin typeface="Dosis" pitchFamily="2" charset="0"/>
                <a:sym typeface="Dosis ExtraBold"/>
              </a:rPr>
              <a:t>Aiheet ja representaatiot</a:t>
            </a:r>
          </a:p>
          <a:p>
            <a:pPr marL="114300" lvl="8" indent="0">
              <a:buSzPts val="1800"/>
              <a:buNone/>
            </a:pPr>
            <a:r>
              <a:rPr lang="fi-FI" sz="2200" b="1" dirty="0">
                <a:solidFill>
                  <a:schemeClr val="bg1"/>
                </a:solidFill>
                <a:latin typeface="Dosis" pitchFamily="2" charset="0"/>
              </a:rPr>
              <a:t>	Mielenterveyden näkyvät representaatiot mediamaisemassa</a:t>
            </a:r>
            <a:br>
              <a:rPr lang="fi-FI" sz="2200" b="1" dirty="0">
                <a:solidFill>
                  <a:schemeClr val="bg1"/>
                </a:solidFill>
                <a:latin typeface="Dosis" pitchFamily="2" charset="0"/>
              </a:rPr>
            </a:br>
            <a:r>
              <a:rPr lang="fi-FI" sz="2200" b="1" dirty="0">
                <a:solidFill>
                  <a:schemeClr val="bg1"/>
                </a:solidFill>
                <a:latin typeface="Dosis" pitchFamily="2" charset="0"/>
              </a:rPr>
              <a:t>	Näkymätön, mutta läsnäoleva mielenterveys</a:t>
            </a:r>
          </a:p>
          <a:p>
            <a:pPr marL="114300" lvl="8" indent="0">
              <a:buSzPts val="1800"/>
              <a:buNone/>
            </a:pPr>
            <a:endParaRPr lang="fi-FI" sz="2400" dirty="0">
              <a:solidFill>
                <a:schemeClr val="bg1"/>
              </a:solidFill>
              <a:latin typeface="Dosis" pitchFamily="2" charset="0"/>
            </a:endParaRPr>
          </a:p>
          <a:p>
            <a:pPr marL="114300" lvl="8" indent="0">
              <a:buSzPts val="1800"/>
              <a:buNone/>
            </a:pPr>
            <a:endParaRPr lang="fi-FI" sz="2400" dirty="0">
              <a:solidFill>
                <a:schemeClr val="bg1"/>
              </a:solidFill>
              <a:latin typeface="Dosis" pitchFamily="2" charset="0"/>
            </a:endParaRPr>
          </a:p>
          <a:p>
            <a:pPr marL="114300" lvl="8" indent="0">
              <a:buSzPts val="1800"/>
              <a:buNone/>
            </a:pPr>
            <a:endParaRPr lang="fi-FI" sz="2400" dirty="0">
              <a:solidFill>
                <a:schemeClr val="bg1"/>
              </a:solidFill>
              <a:latin typeface="Dosis" pitchFamily="2" charset="0"/>
              <a:sym typeface="Dosis ExtraBold"/>
            </a:endParaRPr>
          </a:p>
          <a:p>
            <a:pPr marL="114300" lvl="8" indent="0">
              <a:buSzPts val="1800"/>
              <a:buNone/>
            </a:pPr>
            <a:endParaRPr lang="fi-FI" sz="2000" dirty="0">
              <a:solidFill>
                <a:schemeClr val="bg1"/>
              </a:solidFill>
              <a:latin typeface="Dosis ExtraBold"/>
              <a:ea typeface="Dosis ExtraBold"/>
              <a:cs typeface="Dosis ExtraBold"/>
              <a:sym typeface="Dosis ExtraBold"/>
            </a:endParaRPr>
          </a:p>
          <a:p>
            <a:pPr marL="114300" lvl="8" indent="0">
              <a:buSzPts val="1800"/>
              <a:buNone/>
            </a:pPr>
            <a:endParaRPr lang="fi-FI" sz="2000" dirty="0">
              <a:solidFill>
                <a:schemeClr val="bg1"/>
              </a:solidFill>
              <a:latin typeface="Dosis ExtraBold"/>
              <a:ea typeface="Dosis ExtraBold"/>
              <a:cs typeface="Dosis ExtraBold"/>
              <a:sym typeface="Dosis ExtraBold"/>
            </a:endParaRPr>
          </a:p>
          <a:p>
            <a:pPr marL="114300" lvl="8" indent="0">
              <a:buSzPts val="1800"/>
              <a:buNone/>
            </a:pPr>
            <a:endParaRPr lang="fi-FI" sz="2300" b="1" dirty="0">
              <a:solidFill>
                <a:schemeClr val="bg1"/>
              </a:solidFill>
              <a:latin typeface="Dosis" pitchFamily="2" charset="0"/>
              <a:sym typeface="Dosis ExtraBold"/>
            </a:endParaRPr>
          </a:p>
          <a:p>
            <a:pPr marL="571500" lvl="8" indent="-457200">
              <a:buSzPts val="1800"/>
              <a:buAutoNum type="arabicPeriod"/>
            </a:pPr>
            <a:endParaRPr lang="fi-FI" sz="2000" dirty="0">
              <a:solidFill>
                <a:schemeClr val="bg1"/>
              </a:solidFill>
              <a:latin typeface="Dosis" pitchFamily="2" charset="0"/>
            </a:endParaRPr>
          </a:p>
        </p:txBody>
      </p:sp>
      <p:sp>
        <p:nvSpPr>
          <p:cNvPr id="2" name="Google Shape;61;p14">
            <a:extLst>
              <a:ext uri="{FF2B5EF4-FFF2-40B4-BE49-F238E27FC236}">
                <a16:creationId xmlns:a16="http://schemas.microsoft.com/office/drawing/2014/main" id="{1280DF58-ADF1-0735-9110-BB0B256D48AF}"/>
              </a:ext>
            </a:extLst>
          </p:cNvPr>
          <p:cNvSpPr txBox="1">
            <a:spLocks/>
          </p:cNvSpPr>
          <p:nvPr/>
        </p:nvSpPr>
        <p:spPr>
          <a:xfrm>
            <a:off x="710120" y="171357"/>
            <a:ext cx="8999001" cy="506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fi-FI" sz="3000" dirty="0">
                <a:solidFill>
                  <a:schemeClr val="bg1"/>
                </a:solidFill>
                <a:latin typeface="Dosis ExtraBold"/>
                <a:ea typeface="Dosis ExtraBold"/>
                <a:cs typeface="Dosis ExtraBold"/>
                <a:sym typeface="Dosis ExtraBold"/>
              </a:rPr>
              <a:t>Sisältö</a:t>
            </a:r>
          </a:p>
        </p:txBody>
      </p:sp>
    </p:spTree>
    <p:extLst>
      <p:ext uri="{BB962C8B-B14F-4D97-AF65-F5344CB8AC3E}">
        <p14:creationId xmlns:p14="http://schemas.microsoft.com/office/powerpoint/2010/main" val="390876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1E5BB0FB-51E6-A672-8DF1-D59DA11B1060}"/>
            </a:ext>
          </a:extLst>
        </p:cNvPr>
        <p:cNvGrpSpPr/>
        <p:nvPr/>
      </p:nvGrpSpPr>
      <p:grpSpPr>
        <a:xfrm>
          <a:off x="0" y="0"/>
          <a:ext cx="0" cy="0"/>
          <a:chOff x="0" y="0"/>
          <a:chExt cx="0" cy="0"/>
        </a:xfrm>
      </p:grpSpPr>
      <p:pic>
        <p:nvPicPr>
          <p:cNvPr id="5" name="Kuva 4">
            <a:hlinkClick r:id="rId3"/>
            <a:extLst>
              <a:ext uri="{FF2B5EF4-FFF2-40B4-BE49-F238E27FC236}">
                <a16:creationId xmlns:a16="http://schemas.microsoft.com/office/drawing/2014/main" id="{980F2AC3-0864-1176-023C-9861B216A64B}"/>
              </a:ext>
            </a:extLst>
          </p:cNvPr>
          <p:cNvPicPr>
            <a:picLocks noChangeAspect="1"/>
          </p:cNvPicPr>
          <p:nvPr/>
        </p:nvPicPr>
        <p:blipFill>
          <a:blip r:embed="rId4"/>
          <a:stretch>
            <a:fillRect/>
          </a:stretch>
        </p:blipFill>
        <p:spPr>
          <a:xfrm>
            <a:off x="6206819" y="1724150"/>
            <a:ext cx="2655461" cy="3300538"/>
          </a:xfrm>
          <a:prstGeom prst="rect">
            <a:avLst/>
          </a:prstGeom>
        </p:spPr>
      </p:pic>
      <p:pic>
        <p:nvPicPr>
          <p:cNvPr id="12" name="Kuva 11">
            <a:hlinkClick r:id="rId5"/>
            <a:extLst>
              <a:ext uri="{FF2B5EF4-FFF2-40B4-BE49-F238E27FC236}">
                <a16:creationId xmlns:a16="http://schemas.microsoft.com/office/drawing/2014/main" id="{F06B8F59-3626-188B-41EB-07DAC325D228}"/>
              </a:ext>
            </a:extLst>
          </p:cNvPr>
          <p:cNvPicPr>
            <a:picLocks noChangeAspect="1"/>
          </p:cNvPicPr>
          <p:nvPr/>
        </p:nvPicPr>
        <p:blipFill>
          <a:blip r:embed="rId6"/>
          <a:stretch>
            <a:fillRect/>
          </a:stretch>
        </p:blipFill>
        <p:spPr>
          <a:xfrm>
            <a:off x="3571553" y="1103097"/>
            <a:ext cx="3537643" cy="789080"/>
          </a:xfrm>
          <a:prstGeom prst="rect">
            <a:avLst/>
          </a:prstGeom>
        </p:spPr>
      </p:pic>
      <p:pic>
        <p:nvPicPr>
          <p:cNvPr id="8" name="Kuva 7">
            <a:hlinkClick r:id="rId7"/>
            <a:extLst>
              <a:ext uri="{FF2B5EF4-FFF2-40B4-BE49-F238E27FC236}">
                <a16:creationId xmlns:a16="http://schemas.microsoft.com/office/drawing/2014/main" id="{2B22772F-E50A-2F49-B6A6-532F84066FD3}"/>
              </a:ext>
            </a:extLst>
          </p:cNvPr>
          <p:cNvPicPr>
            <a:picLocks noChangeAspect="1"/>
          </p:cNvPicPr>
          <p:nvPr/>
        </p:nvPicPr>
        <p:blipFill>
          <a:blip r:embed="rId8"/>
          <a:stretch>
            <a:fillRect/>
          </a:stretch>
        </p:blipFill>
        <p:spPr>
          <a:xfrm>
            <a:off x="483378" y="1279971"/>
            <a:ext cx="3139353" cy="801303"/>
          </a:xfrm>
          <a:prstGeom prst="rect">
            <a:avLst/>
          </a:prstGeom>
        </p:spPr>
      </p:pic>
      <p:sp>
        <p:nvSpPr>
          <p:cNvPr id="4" name="Google Shape;61;p14">
            <a:extLst>
              <a:ext uri="{FF2B5EF4-FFF2-40B4-BE49-F238E27FC236}">
                <a16:creationId xmlns:a16="http://schemas.microsoft.com/office/drawing/2014/main" id="{D67F27D8-6127-5AFC-E47B-B70802AEF80F}"/>
              </a:ext>
            </a:extLst>
          </p:cNvPr>
          <p:cNvSpPr txBox="1">
            <a:spLocks/>
          </p:cNvSpPr>
          <p:nvPr/>
        </p:nvSpPr>
        <p:spPr>
          <a:xfrm>
            <a:off x="607528" y="3396"/>
            <a:ext cx="8686581" cy="1045477"/>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5B712985-CEEA-4C5E-A06B-DC8B7DE7CE99}"/>
              </a:ext>
            </a:extLst>
          </p:cNvPr>
          <p:cNvSpPr txBox="1">
            <a:spLocks/>
          </p:cNvSpPr>
          <p:nvPr/>
        </p:nvSpPr>
        <p:spPr>
          <a:xfrm>
            <a:off x="57151" y="364328"/>
            <a:ext cx="9236958" cy="8464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a:lnSpc>
                <a:spcPct val="100000"/>
              </a:lnSpc>
            </a:pPr>
            <a:r>
              <a:rPr lang="fi-FI" sz="2000" dirty="0">
                <a:solidFill>
                  <a:schemeClr val="bg1"/>
                </a:solidFill>
                <a:latin typeface="Dosis" pitchFamily="2" charset="0"/>
                <a:sym typeface="Dosis ExtraBold"/>
              </a:rPr>
              <a:t>Psykologien, psykoterapeuttien, psykiatrien arkivinkit, ihmissuhdeneuvot ja ”</a:t>
            </a:r>
            <a:r>
              <a:rPr lang="fi-FI" sz="2000" dirty="0">
                <a:solidFill>
                  <a:schemeClr val="bg1"/>
                </a:solidFill>
                <a:latin typeface="Dosis" pitchFamily="2" charset="0"/>
                <a:ea typeface="Dosis ExtraBold"/>
                <a:cs typeface="Dosis ExtraBold"/>
                <a:sym typeface="Dosis ExtraBold"/>
              </a:rPr>
              <a:t>valmennus”</a:t>
            </a:r>
          </a:p>
        </p:txBody>
      </p:sp>
      <p:pic>
        <p:nvPicPr>
          <p:cNvPr id="6" name="Kuva 5">
            <a:hlinkClick r:id="rId7"/>
            <a:extLst>
              <a:ext uri="{FF2B5EF4-FFF2-40B4-BE49-F238E27FC236}">
                <a16:creationId xmlns:a16="http://schemas.microsoft.com/office/drawing/2014/main" id="{DA8B216D-ED81-CF8F-B643-9E1164788058}"/>
              </a:ext>
            </a:extLst>
          </p:cNvPr>
          <p:cNvPicPr>
            <a:picLocks noChangeAspect="1"/>
          </p:cNvPicPr>
          <p:nvPr/>
        </p:nvPicPr>
        <p:blipFill>
          <a:blip r:embed="rId9"/>
          <a:stretch>
            <a:fillRect/>
          </a:stretch>
        </p:blipFill>
        <p:spPr>
          <a:xfrm>
            <a:off x="483378" y="2030647"/>
            <a:ext cx="3002829" cy="2574470"/>
          </a:xfrm>
          <a:prstGeom prst="rect">
            <a:avLst/>
          </a:prstGeom>
        </p:spPr>
      </p:pic>
      <p:pic>
        <p:nvPicPr>
          <p:cNvPr id="14" name="Kuva 13">
            <a:extLst>
              <a:ext uri="{FF2B5EF4-FFF2-40B4-BE49-F238E27FC236}">
                <a16:creationId xmlns:a16="http://schemas.microsoft.com/office/drawing/2014/main" id="{37F23AF7-A4B2-9880-E732-1532A3D84B81}"/>
              </a:ext>
            </a:extLst>
          </p:cNvPr>
          <p:cNvPicPr>
            <a:picLocks noChangeAspect="1"/>
          </p:cNvPicPr>
          <p:nvPr/>
        </p:nvPicPr>
        <p:blipFill>
          <a:blip r:embed="rId10"/>
          <a:stretch>
            <a:fillRect/>
          </a:stretch>
        </p:blipFill>
        <p:spPr>
          <a:xfrm>
            <a:off x="3486207" y="1892177"/>
            <a:ext cx="2720612" cy="2851410"/>
          </a:xfrm>
          <a:prstGeom prst="rect">
            <a:avLst/>
          </a:prstGeom>
        </p:spPr>
      </p:pic>
      <p:pic>
        <p:nvPicPr>
          <p:cNvPr id="18" name="Kuva 17">
            <a:hlinkClick r:id="rId11"/>
            <a:extLst>
              <a:ext uri="{FF2B5EF4-FFF2-40B4-BE49-F238E27FC236}">
                <a16:creationId xmlns:a16="http://schemas.microsoft.com/office/drawing/2014/main" id="{3F01BE69-7FEB-2735-D25D-E71FC775BF01}"/>
              </a:ext>
            </a:extLst>
          </p:cNvPr>
          <p:cNvPicPr>
            <a:picLocks noChangeAspect="1"/>
          </p:cNvPicPr>
          <p:nvPr/>
        </p:nvPicPr>
        <p:blipFill>
          <a:blip r:embed="rId12"/>
          <a:stretch>
            <a:fillRect/>
          </a:stretch>
        </p:blipFill>
        <p:spPr>
          <a:xfrm>
            <a:off x="5977888" y="3237671"/>
            <a:ext cx="2682734" cy="1810691"/>
          </a:xfrm>
          <a:prstGeom prst="rect">
            <a:avLst/>
          </a:prstGeom>
        </p:spPr>
      </p:pic>
    </p:spTree>
    <p:extLst>
      <p:ext uri="{BB962C8B-B14F-4D97-AF65-F5344CB8AC3E}">
        <p14:creationId xmlns:p14="http://schemas.microsoft.com/office/powerpoint/2010/main" val="16018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D1D8F171-41D3-8074-9488-613336243861}"/>
            </a:ext>
          </a:extLst>
        </p:cNvPr>
        <p:cNvGrpSpPr/>
        <p:nvPr/>
      </p:nvGrpSpPr>
      <p:grpSpPr>
        <a:xfrm>
          <a:off x="0" y="0"/>
          <a:ext cx="0" cy="0"/>
          <a:chOff x="0" y="0"/>
          <a:chExt cx="0" cy="0"/>
        </a:xfrm>
      </p:grpSpPr>
      <p:pic>
        <p:nvPicPr>
          <p:cNvPr id="7" name="Kuva 6">
            <a:hlinkClick r:id="rId3"/>
            <a:extLst>
              <a:ext uri="{FF2B5EF4-FFF2-40B4-BE49-F238E27FC236}">
                <a16:creationId xmlns:a16="http://schemas.microsoft.com/office/drawing/2014/main" id="{9825234E-64DF-C9B3-E970-C2C9CB8D12C3}"/>
              </a:ext>
            </a:extLst>
          </p:cNvPr>
          <p:cNvPicPr>
            <a:picLocks noChangeAspect="1"/>
          </p:cNvPicPr>
          <p:nvPr/>
        </p:nvPicPr>
        <p:blipFill>
          <a:blip r:embed="rId4"/>
          <a:stretch>
            <a:fillRect/>
          </a:stretch>
        </p:blipFill>
        <p:spPr>
          <a:xfrm>
            <a:off x="3588045" y="1248867"/>
            <a:ext cx="2928302" cy="3760128"/>
          </a:xfrm>
          <a:prstGeom prst="rect">
            <a:avLst/>
          </a:prstGeom>
        </p:spPr>
      </p:pic>
      <p:sp>
        <p:nvSpPr>
          <p:cNvPr id="4" name="Google Shape;61;p14">
            <a:extLst>
              <a:ext uri="{FF2B5EF4-FFF2-40B4-BE49-F238E27FC236}">
                <a16:creationId xmlns:a16="http://schemas.microsoft.com/office/drawing/2014/main" id="{29797355-A763-C5C9-197B-F0828F81786C}"/>
              </a:ext>
            </a:extLst>
          </p:cNvPr>
          <p:cNvSpPr txBox="1">
            <a:spLocks/>
          </p:cNvSpPr>
          <p:nvPr/>
        </p:nvSpPr>
        <p:spPr>
          <a:xfrm>
            <a:off x="228709" y="134505"/>
            <a:ext cx="8686581" cy="68824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D652AE19-D583-9B42-1F79-DBE9B0E4E3A8}"/>
              </a:ext>
            </a:extLst>
          </p:cNvPr>
          <p:cNvSpPr txBox="1">
            <a:spLocks/>
          </p:cNvSpPr>
          <p:nvPr/>
        </p:nvSpPr>
        <p:spPr>
          <a:xfrm>
            <a:off x="328107" y="182307"/>
            <a:ext cx="8397251" cy="4750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a:lnSpc>
                <a:spcPct val="100000"/>
              </a:lnSpc>
            </a:pPr>
            <a:r>
              <a:rPr lang="fi-FI" sz="2000" dirty="0">
                <a:solidFill>
                  <a:schemeClr val="bg1"/>
                </a:solidFill>
                <a:latin typeface="Dosis" pitchFamily="2" charset="0"/>
                <a:ea typeface="Dosis ExtraBold"/>
                <a:cs typeface="Dosis ExtraBold"/>
                <a:sym typeface="Dosis ExtraBold"/>
              </a:rPr>
              <a:t>Henkilöjutut mielenterveysongelmia kokeneista ihmisistä (purkavat stigmaa)</a:t>
            </a:r>
          </a:p>
        </p:txBody>
      </p:sp>
      <p:pic>
        <p:nvPicPr>
          <p:cNvPr id="5" name="Kuva 4">
            <a:hlinkClick r:id="rId3"/>
            <a:extLst>
              <a:ext uri="{FF2B5EF4-FFF2-40B4-BE49-F238E27FC236}">
                <a16:creationId xmlns:a16="http://schemas.microsoft.com/office/drawing/2014/main" id="{59A31410-4998-1945-2CBF-3A3979B453EB}"/>
              </a:ext>
            </a:extLst>
          </p:cNvPr>
          <p:cNvPicPr>
            <a:picLocks noChangeAspect="1"/>
          </p:cNvPicPr>
          <p:nvPr/>
        </p:nvPicPr>
        <p:blipFill>
          <a:blip r:embed="rId5"/>
          <a:stretch>
            <a:fillRect/>
          </a:stretch>
        </p:blipFill>
        <p:spPr>
          <a:xfrm>
            <a:off x="809962" y="822752"/>
            <a:ext cx="2778083" cy="3936145"/>
          </a:xfrm>
          <a:prstGeom prst="rect">
            <a:avLst/>
          </a:prstGeom>
        </p:spPr>
      </p:pic>
      <p:pic>
        <p:nvPicPr>
          <p:cNvPr id="9" name="Kuva 8">
            <a:hlinkClick r:id="rId6"/>
            <a:extLst>
              <a:ext uri="{FF2B5EF4-FFF2-40B4-BE49-F238E27FC236}">
                <a16:creationId xmlns:a16="http://schemas.microsoft.com/office/drawing/2014/main" id="{310192AA-9FDF-AE44-D4F7-F0AB680F927B}"/>
              </a:ext>
            </a:extLst>
          </p:cNvPr>
          <p:cNvPicPr>
            <a:picLocks noChangeAspect="1"/>
          </p:cNvPicPr>
          <p:nvPr/>
        </p:nvPicPr>
        <p:blipFill>
          <a:blip r:embed="rId7"/>
          <a:stretch>
            <a:fillRect/>
          </a:stretch>
        </p:blipFill>
        <p:spPr>
          <a:xfrm>
            <a:off x="4750317" y="743638"/>
            <a:ext cx="2730952" cy="3656223"/>
          </a:xfrm>
          <a:prstGeom prst="rect">
            <a:avLst/>
          </a:prstGeom>
        </p:spPr>
      </p:pic>
      <p:pic>
        <p:nvPicPr>
          <p:cNvPr id="6" name="Kuva 5">
            <a:hlinkClick r:id="rId8"/>
            <a:extLst>
              <a:ext uri="{FF2B5EF4-FFF2-40B4-BE49-F238E27FC236}">
                <a16:creationId xmlns:a16="http://schemas.microsoft.com/office/drawing/2014/main" id="{704C3486-9ED0-3357-B922-DECD95E6E4F0}"/>
              </a:ext>
            </a:extLst>
          </p:cNvPr>
          <p:cNvPicPr>
            <a:picLocks noChangeAspect="1"/>
          </p:cNvPicPr>
          <p:nvPr/>
        </p:nvPicPr>
        <p:blipFill>
          <a:blip r:embed="rId9"/>
          <a:stretch>
            <a:fillRect/>
          </a:stretch>
        </p:blipFill>
        <p:spPr>
          <a:xfrm>
            <a:off x="6315694" y="1683251"/>
            <a:ext cx="2486782" cy="3075646"/>
          </a:xfrm>
          <a:prstGeom prst="rect">
            <a:avLst/>
          </a:prstGeom>
        </p:spPr>
      </p:pic>
    </p:spTree>
    <p:extLst>
      <p:ext uri="{BB962C8B-B14F-4D97-AF65-F5344CB8AC3E}">
        <p14:creationId xmlns:p14="http://schemas.microsoft.com/office/powerpoint/2010/main" val="108106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8D885B78-0FE1-E75D-066A-D34FD526AA30}"/>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535B5B89-1AE7-4126-66B3-A33CF29709FF}"/>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pic>
        <p:nvPicPr>
          <p:cNvPr id="6" name="Kuva 5">
            <a:hlinkClick r:id="rId3"/>
            <a:extLst>
              <a:ext uri="{FF2B5EF4-FFF2-40B4-BE49-F238E27FC236}">
                <a16:creationId xmlns:a16="http://schemas.microsoft.com/office/drawing/2014/main" id="{7A6CF57C-0297-5C7A-3E5B-AE848961CF52}"/>
              </a:ext>
            </a:extLst>
          </p:cNvPr>
          <p:cNvPicPr>
            <a:picLocks noChangeAspect="1"/>
          </p:cNvPicPr>
          <p:nvPr/>
        </p:nvPicPr>
        <p:blipFill>
          <a:blip r:embed="rId4"/>
          <a:srcRect t="20624"/>
          <a:stretch/>
        </p:blipFill>
        <p:spPr>
          <a:xfrm>
            <a:off x="526481" y="1794797"/>
            <a:ext cx="3641392" cy="2924188"/>
          </a:xfrm>
          <a:prstGeom prst="rect">
            <a:avLst/>
          </a:prstGeom>
        </p:spPr>
      </p:pic>
      <p:pic>
        <p:nvPicPr>
          <p:cNvPr id="8" name="Kuva 7">
            <a:extLst>
              <a:ext uri="{FF2B5EF4-FFF2-40B4-BE49-F238E27FC236}">
                <a16:creationId xmlns:a16="http://schemas.microsoft.com/office/drawing/2014/main" id="{378A2575-56FF-10A1-49BD-1C9AD5B32E5A}"/>
              </a:ext>
            </a:extLst>
          </p:cNvPr>
          <p:cNvPicPr>
            <a:picLocks noChangeAspect="1"/>
          </p:cNvPicPr>
          <p:nvPr/>
        </p:nvPicPr>
        <p:blipFill>
          <a:blip r:embed="rId5"/>
          <a:stretch>
            <a:fillRect/>
          </a:stretch>
        </p:blipFill>
        <p:spPr>
          <a:xfrm>
            <a:off x="3993468" y="1982287"/>
            <a:ext cx="4429743" cy="2238687"/>
          </a:xfrm>
          <a:prstGeom prst="rect">
            <a:avLst/>
          </a:prstGeom>
        </p:spPr>
      </p:pic>
      <p:sp>
        <p:nvSpPr>
          <p:cNvPr id="9" name="Google Shape;61;p14">
            <a:extLst>
              <a:ext uri="{FF2B5EF4-FFF2-40B4-BE49-F238E27FC236}">
                <a16:creationId xmlns:a16="http://schemas.microsoft.com/office/drawing/2014/main" id="{0ED4054B-5CB9-7865-BB96-410337615638}"/>
              </a:ext>
            </a:extLst>
          </p:cNvPr>
          <p:cNvSpPr txBox="1">
            <a:spLocks/>
          </p:cNvSpPr>
          <p:nvPr/>
        </p:nvSpPr>
        <p:spPr>
          <a:xfrm>
            <a:off x="4700471" y="4220974"/>
            <a:ext cx="2195730" cy="749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lvl="8" indent="0">
              <a:buSzPts val="1800"/>
              <a:buNone/>
            </a:pPr>
            <a:r>
              <a:rPr lang="fi-FI" sz="2200" dirty="0">
                <a:solidFill>
                  <a:schemeClr val="bg1"/>
                </a:solidFill>
                <a:latin typeface="Dosis" pitchFamily="2" charset="0"/>
              </a:rPr>
              <a:t>Anna 10.11.2024</a:t>
            </a:r>
          </a:p>
          <a:p>
            <a:pPr marL="114300" lvl="8" indent="0">
              <a:buSzPts val="1800"/>
              <a:buNone/>
            </a:pPr>
            <a:endParaRPr lang="fi-FI" sz="2200" dirty="0">
              <a:solidFill>
                <a:schemeClr val="bg1"/>
              </a:solidFill>
              <a:latin typeface="Dosis" pitchFamily="2" charset="0"/>
            </a:endParaRPr>
          </a:p>
        </p:txBody>
      </p:sp>
      <mc:AlternateContent xmlns:mc="http://schemas.openxmlformats.org/markup-compatibility/2006" xmlns:p14="http://schemas.microsoft.com/office/powerpoint/2010/main">
        <mc:Choice Requires="p14">
          <p:contentPart p14:bwMode="auto" r:id="rId6">
            <p14:nvContentPartPr>
              <p14:cNvPr id="11" name="Käsinkirjoitus 10">
                <a:extLst>
                  <a:ext uri="{FF2B5EF4-FFF2-40B4-BE49-F238E27FC236}">
                    <a16:creationId xmlns:a16="http://schemas.microsoft.com/office/drawing/2014/main" id="{035E74ED-662B-666D-020F-D4ABF61F1318}"/>
                  </a:ext>
                </a:extLst>
              </p14:cNvPr>
              <p14:cNvContentPartPr/>
              <p14:nvPr/>
            </p14:nvContentPartPr>
            <p14:xfrm>
              <a:off x="6197360" y="2052240"/>
              <a:ext cx="1473480" cy="20520"/>
            </p14:xfrm>
          </p:contentPart>
        </mc:Choice>
        <mc:Fallback xmlns="">
          <p:pic>
            <p:nvPicPr>
              <p:cNvPr id="11" name="Käsinkirjoitus 10">
                <a:extLst>
                  <a:ext uri="{FF2B5EF4-FFF2-40B4-BE49-F238E27FC236}">
                    <a16:creationId xmlns:a16="http://schemas.microsoft.com/office/drawing/2014/main" id="{035E74ED-662B-666D-020F-D4ABF61F1318}"/>
                  </a:ext>
                </a:extLst>
              </p:cNvPr>
              <p:cNvPicPr/>
              <p:nvPr/>
            </p:nvPicPr>
            <p:blipFill>
              <a:blip r:embed="rId7"/>
              <a:stretch>
                <a:fillRect/>
              </a:stretch>
            </p:blipFill>
            <p:spPr>
              <a:xfrm>
                <a:off x="6107360" y="1872240"/>
                <a:ext cx="165312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Käsinkirjoitus 11">
                <a:extLst>
                  <a:ext uri="{FF2B5EF4-FFF2-40B4-BE49-F238E27FC236}">
                    <a16:creationId xmlns:a16="http://schemas.microsoft.com/office/drawing/2014/main" id="{E68A02A2-C8F6-B6B0-0385-69437FEC994C}"/>
                  </a:ext>
                </a:extLst>
              </p14:cNvPr>
              <p14:cNvContentPartPr/>
              <p14:nvPr/>
            </p14:nvContentPartPr>
            <p14:xfrm>
              <a:off x="4022960" y="2847480"/>
              <a:ext cx="4370760" cy="58320"/>
            </p14:xfrm>
          </p:contentPart>
        </mc:Choice>
        <mc:Fallback xmlns="">
          <p:pic>
            <p:nvPicPr>
              <p:cNvPr id="12" name="Käsinkirjoitus 11">
                <a:extLst>
                  <a:ext uri="{FF2B5EF4-FFF2-40B4-BE49-F238E27FC236}">
                    <a16:creationId xmlns:a16="http://schemas.microsoft.com/office/drawing/2014/main" id="{E68A02A2-C8F6-B6B0-0385-69437FEC994C}"/>
                  </a:ext>
                </a:extLst>
              </p:cNvPr>
              <p:cNvPicPr/>
              <p:nvPr/>
            </p:nvPicPr>
            <p:blipFill>
              <a:blip r:embed="rId9"/>
              <a:stretch>
                <a:fillRect/>
              </a:stretch>
            </p:blipFill>
            <p:spPr>
              <a:xfrm>
                <a:off x="3933320" y="2667480"/>
                <a:ext cx="455040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Käsinkirjoitus 12">
                <a:extLst>
                  <a:ext uri="{FF2B5EF4-FFF2-40B4-BE49-F238E27FC236}">
                    <a16:creationId xmlns:a16="http://schemas.microsoft.com/office/drawing/2014/main" id="{69B5F8CC-B804-3EAF-12A3-BF2C1E86744E}"/>
                  </a:ext>
                </a:extLst>
              </p14:cNvPr>
              <p14:cNvContentPartPr/>
              <p14:nvPr/>
            </p14:nvContentPartPr>
            <p14:xfrm>
              <a:off x="3952400" y="3311160"/>
              <a:ext cx="4277880" cy="153360"/>
            </p14:xfrm>
          </p:contentPart>
        </mc:Choice>
        <mc:Fallback xmlns="">
          <p:pic>
            <p:nvPicPr>
              <p:cNvPr id="13" name="Käsinkirjoitus 12">
                <a:extLst>
                  <a:ext uri="{FF2B5EF4-FFF2-40B4-BE49-F238E27FC236}">
                    <a16:creationId xmlns:a16="http://schemas.microsoft.com/office/drawing/2014/main" id="{69B5F8CC-B804-3EAF-12A3-BF2C1E86744E}"/>
                  </a:ext>
                </a:extLst>
              </p:cNvPr>
              <p:cNvPicPr/>
              <p:nvPr/>
            </p:nvPicPr>
            <p:blipFill>
              <a:blip r:embed="rId11"/>
              <a:stretch>
                <a:fillRect/>
              </a:stretch>
            </p:blipFill>
            <p:spPr>
              <a:xfrm>
                <a:off x="3862400" y="3131520"/>
                <a:ext cx="4457520" cy="513000"/>
              </a:xfrm>
              <a:prstGeom prst="rect">
                <a:avLst/>
              </a:prstGeom>
            </p:spPr>
          </p:pic>
        </mc:Fallback>
      </mc:AlternateContent>
      <p:sp>
        <p:nvSpPr>
          <p:cNvPr id="3" name="Google Shape;61;p14">
            <a:extLst>
              <a:ext uri="{FF2B5EF4-FFF2-40B4-BE49-F238E27FC236}">
                <a16:creationId xmlns:a16="http://schemas.microsoft.com/office/drawing/2014/main" id="{E3016BAC-63B0-750D-3DCF-DA79C5675A5E}"/>
              </a:ext>
            </a:extLst>
          </p:cNvPr>
          <p:cNvSpPr txBox="1">
            <a:spLocks/>
          </p:cNvSpPr>
          <p:nvPr/>
        </p:nvSpPr>
        <p:spPr>
          <a:xfrm>
            <a:off x="424506" y="224388"/>
            <a:ext cx="8294988" cy="10531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fi-FI" dirty="0">
                <a:solidFill>
                  <a:schemeClr val="bg1"/>
                </a:solidFill>
                <a:latin typeface="Dosis" pitchFamily="2" charset="0"/>
                <a:ea typeface="Dosis ExtraBold"/>
                <a:cs typeface="Dosis ExtraBold"/>
                <a:sym typeface="Dosis ExtraBold"/>
              </a:rPr>
              <a:t>Nimettömyys ja kasvottomuus</a:t>
            </a:r>
          </a:p>
          <a:p>
            <a:pPr marL="342900">
              <a:lnSpc>
                <a:spcPct val="100000"/>
              </a:lnSpc>
            </a:pPr>
            <a:r>
              <a:rPr lang="fi-FI" dirty="0">
                <a:solidFill>
                  <a:schemeClr val="bg1"/>
                </a:solidFill>
                <a:latin typeface="Dosis" pitchFamily="2" charset="0"/>
                <a:ea typeface="Dosis ExtraBold"/>
                <a:cs typeface="Dosis ExtraBold"/>
                <a:sym typeface="Dosis ExtraBold"/>
              </a:rPr>
              <a:t>Kertoo siitä, että mielenterveysongelmiin liittyvä stigma on edelleen elossa</a:t>
            </a:r>
          </a:p>
          <a:p>
            <a:pPr marL="342900">
              <a:lnSpc>
                <a:spcPct val="100000"/>
              </a:lnSpc>
            </a:pPr>
            <a:r>
              <a:rPr lang="fi-FI" dirty="0">
                <a:solidFill>
                  <a:schemeClr val="bg1"/>
                </a:solidFill>
                <a:latin typeface="Dosis" pitchFamily="2" charset="0"/>
                <a:ea typeface="Dosis ExtraBold"/>
                <a:cs typeface="Dosis ExtraBold"/>
                <a:sym typeface="Dosis ExtraBold"/>
              </a:rPr>
              <a:t>Mikäli anonymiteetti ei ole haastateltavan toive, kuvamaailman kasvottomuus vahvistaa stigmaa </a:t>
            </a:r>
            <a:br>
              <a:rPr lang="fi-FI" sz="2400" dirty="0">
                <a:solidFill>
                  <a:schemeClr val="bg1"/>
                </a:solidFill>
                <a:latin typeface="Dosis" pitchFamily="2" charset="0"/>
                <a:ea typeface="Dosis ExtraBold"/>
                <a:cs typeface="Dosis ExtraBold"/>
                <a:sym typeface="Dosis ExtraBold"/>
              </a:rPr>
            </a:br>
            <a:endParaRPr lang="fi-FI" sz="2400" dirty="0">
              <a:solidFill>
                <a:schemeClr val="bg1"/>
              </a:solidFill>
              <a:latin typeface="Dosis" pitchFamily="2" charset="0"/>
              <a:ea typeface="Dosis ExtraBold"/>
              <a:cs typeface="Dosis ExtraBold"/>
              <a:sym typeface="Dosis ExtraBold"/>
            </a:endParaRPr>
          </a:p>
        </p:txBody>
      </p:sp>
    </p:spTree>
    <p:extLst>
      <p:ext uri="{BB962C8B-B14F-4D97-AF65-F5344CB8AC3E}">
        <p14:creationId xmlns:p14="http://schemas.microsoft.com/office/powerpoint/2010/main" val="2527510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B6A7ADDF-5801-B169-3952-FBEEF0CE5B41}"/>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8DF8C961-632B-A5BD-6C0E-A59C6E886CFE}"/>
              </a:ext>
            </a:extLst>
          </p:cNvPr>
          <p:cNvSpPr txBox="1">
            <a:spLocks/>
          </p:cNvSpPr>
          <p:nvPr/>
        </p:nvSpPr>
        <p:spPr>
          <a:xfrm>
            <a:off x="228709" y="134505"/>
            <a:ext cx="8686581" cy="68824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09AFF657-6BFD-4397-BC1F-A3481F2766BC}"/>
              </a:ext>
            </a:extLst>
          </p:cNvPr>
          <p:cNvSpPr txBox="1">
            <a:spLocks/>
          </p:cNvSpPr>
          <p:nvPr/>
        </p:nvSpPr>
        <p:spPr>
          <a:xfrm>
            <a:off x="175308" y="161608"/>
            <a:ext cx="7665964" cy="4750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a:lnSpc>
                <a:spcPct val="100000"/>
              </a:lnSpc>
            </a:pPr>
            <a:r>
              <a:rPr lang="fi-FI" sz="2000" dirty="0">
                <a:solidFill>
                  <a:schemeClr val="bg1"/>
                </a:solidFill>
                <a:latin typeface="Dosis" pitchFamily="2" charset="0"/>
                <a:ea typeface="Dosis ExtraBold"/>
                <a:cs typeface="Dosis ExtraBold"/>
                <a:sym typeface="Dosis ExtraBold"/>
              </a:rPr>
              <a:t>Kirjoitukset mielenterveysoikeuksista (harvinainen)</a:t>
            </a:r>
          </a:p>
        </p:txBody>
      </p:sp>
      <p:sp>
        <p:nvSpPr>
          <p:cNvPr id="9" name="Tekstiruutu 8">
            <a:extLst>
              <a:ext uri="{FF2B5EF4-FFF2-40B4-BE49-F238E27FC236}">
                <a16:creationId xmlns:a16="http://schemas.microsoft.com/office/drawing/2014/main" id="{0361EB23-CFD6-526C-B364-36E0AA0704F1}"/>
              </a:ext>
            </a:extLst>
          </p:cNvPr>
          <p:cNvSpPr txBox="1"/>
          <p:nvPr/>
        </p:nvSpPr>
        <p:spPr>
          <a:xfrm>
            <a:off x="121907" y="1557024"/>
            <a:ext cx="3692690" cy="2539157"/>
          </a:xfrm>
          <a:prstGeom prst="rect">
            <a:avLst/>
          </a:prstGeom>
          <a:noFill/>
        </p:spPr>
        <p:txBody>
          <a:bodyPr wrap="square">
            <a:spAutoFit/>
          </a:bodyPr>
          <a:lstStyle/>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Mielipidekirjoituksen kirjoittaja usein omainen tai kuntoutuja</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Mielenterveyteen liittyvät ihmis- ja perusoikeudet saattavat nousta esiin esim. rikosjutuissa.</a:t>
            </a:r>
          </a:p>
          <a:p>
            <a:pPr marL="114300">
              <a:lnSpc>
                <a:spcPct val="115000"/>
              </a:lnSpc>
              <a:buClr>
                <a:schemeClr val="dk2"/>
              </a:buClr>
              <a:buSzPts val="1800"/>
            </a:pPr>
            <a:endParaRPr lang="fi-FI" sz="2000" dirty="0">
              <a:solidFill>
                <a:schemeClr val="bg1"/>
              </a:solidFill>
              <a:latin typeface="Dosis" pitchFamily="2" charset="0"/>
              <a:sym typeface="Dosis ExtraBold"/>
            </a:endParaRPr>
          </a:p>
        </p:txBody>
      </p:sp>
      <p:pic>
        <p:nvPicPr>
          <p:cNvPr id="14" name="Kuva 13">
            <a:hlinkClick r:id="rId3"/>
            <a:extLst>
              <a:ext uri="{FF2B5EF4-FFF2-40B4-BE49-F238E27FC236}">
                <a16:creationId xmlns:a16="http://schemas.microsoft.com/office/drawing/2014/main" id="{2BD5CB00-1406-311A-3AA1-E85E2421B622}"/>
              </a:ext>
            </a:extLst>
          </p:cNvPr>
          <p:cNvPicPr>
            <a:picLocks noChangeAspect="1"/>
          </p:cNvPicPr>
          <p:nvPr/>
        </p:nvPicPr>
        <p:blipFill>
          <a:blip r:embed="rId4"/>
          <a:stretch>
            <a:fillRect/>
          </a:stretch>
        </p:blipFill>
        <p:spPr>
          <a:xfrm>
            <a:off x="3814597" y="705204"/>
            <a:ext cx="2902841" cy="4080605"/>
          </a:xfrm>
          <a:prstGeom prst="rect">
            <a:avLst/>
          </a:prstGeom>
        </p:spPr>
      </p:pic>
      <p:pic>
        <p:nvPicPr>
          <p:cNvPr id="8" name="Kuva 7">
            <a:hlinkClick r:id="rId5"/>
            <a:extLst>
              <a:ext uri="{FF2B5EF4-FFF2-40B4-BE49-F238E27FC236}">
                <a16:creationId xmlns:a16="http://schemas.microsoft.com/office/drawing/2014/main" id="{0D792529-F520-27AC-8659-6E2D05036728}"/>
              </a:ext>
            </a:extLst>
          </p:cNvPr>
          <p:cNvPicPr>
            <a:picLocks noChangeAspect="1"/>
          </p:cNvPicPr>
          <p:nvPr/>
        </p:nvPicPr>
        <p:blipFill>
          <a:blip r:embed="rId6"/>
          <a:stretch>
            <a:fillRect/>
          </a:stretch>
        </p:blipFill>
        <p:spPr>
          <a:xfrm>
            <a:off x="5894023" y="1549818"/>
            <a:ext cx="3064153" cy="3254223"/>
          </a:xfrm>
          <a:prstGeom prst="rect">
            <a:avLst/>
          </a:prstGeom>
        </p:spPr>
      </p:pic>
    </p:spTree>
    <p:extLst>
      <p:ext uri="{BB962C8B-B14F-4D97-AF65-F5344CB8AC3E}">
        <p14:creationId xmlns:p14="http://schemas.microsoft.com/office/powerpoint/2010/main" val="35403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6C81713B-11CF-D9D9-4541-EAFB10164B12}"/>
            </a:ext>
          </a:extLst>
        </p:cNvPr>
        <p:cNvGrpSpPr/>
        <p:nvPr/>
      </p:nvGrpSpPr>
      <p:grpSpPr>
        <a:xfrm>
          <a:off x="0" y="0"/>
          <a:ext cx="0" cy="0"/>
          <a:chOff x="0" y="0"/>
          <a:chExt cx="0" cy="0"/>
        </a:xfrm>
      </p:grpSpPr>
      <p:pic>
        <p:nvPicPr>
          <p:cNvPr id="20" name="Kuva 19">
            <a:hlinkClick r:id="rId3"/>
            <a:extLst>
              <a:ext uri="{FF2B5EF4-FFF2-40B4-BE49-F238E27FC236}">
                <a16:creationId xmlns:a16="http://schemas.microsoft.com/office/drawing/2014/main" id="{3B375394-FC27-5847-7C78-4A2F4CF5F17A}"/>
              </a:ext>
            </a:extLst>
          </p:cNvPr>
          <p:cNvPicPr>
            <a:picLocks noChangeAspect="1"/>
          </p:cNvPicPr>
          <p:nvPr/>
        </p:nvPicPr>
        <p:blipFill>
          <a:blip r:embed="rId4"/>
          <a:stretch>
            <a:fillRect/>
          </a:stretch>
        </p:blipFill>
        <p:spPr>
          <a:xfrm>
            <a:off x="5226108" y="926131"/>
            <a:ext cx="2329588" cy="3266970"/>
          </a:xfrm>
          <a:prstGeom prst="rect">
            <a:avLst/>
          </a:prstGeom>
        </p:spPr>
      </p:pic>
      <p:pic>
        <p:nvPicPr>
          <p:cNvPr id="16" name="Kuva 15">
            <a:hlinkClick r:id="rId5"/>
            <a:extLst>
              <a:ext uri="{FF2B5EF4-FFF2-40B4-BE49-F238E27FC236}">
                <a16:creationId xmlns:a16="http://schemas.microsoft.com/office/drawing/2014/main" id="{14759818-607F-961D-F5D0-523323A60AE7}"/>
              </a:ext>
            </a:extLst>
          </p:cNvPr>
          <p:cNvPicPr>
            <a:picLocks noChangeAspect="1"/>
          </p:cNvPicPr>
          <p:nvPr/>
        </p:nvPicPr>
        <p:blipFill>
          <a:blip r:embed="rId6"/>
          <a:stretch>
            <a:fillRect/>
          </a:stretch>
        </p:blipFill>
        <p:spPr>
          <a:xfrm>
            <a:off x="2963097" y="1024903"/>
            <a:ext cx="2189225" cy="3093694"/>
          </a:xfrm>
          <a:prstGeom prst="rect">
            <a:avLst/>
          </a:prstGeom>
        </p:spPr>
      </p:pic>
      <p:sp>
        <p:nvSpPr>
          <p:cNvPr id="4" name="Google Shape;61;p14">
            <a:extLst>
              <a:ext uri="{FF2B5EF4-FFF2-40B4-BE49-F238E27FC236}">
                <a16:creationId xmlns:a16="http://schemas.microsoft.com/office/drawing/2014/main" id="{5BF880E0-2AFD-3A8C-6250-9EA173D0FC8F}"/>
              </a:ext>
            </a:extLst>
          </p:cNvPr>
          <p:cNvSpPr txBox="1">
            <a:spLocks/>
          </p:cNvSpPr>
          <p:nvPr/>
        </p:nvSpPr>
        <p:spPr>
          <a:xfrm>
            <a:off x="228709" y="134505"/>
            <a:ext cx="8686581" cy="68824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pic>
        <p:nvPicPr>
          <p:cNvPr id="8" name="Kuva 7">
            <a:hlinkClick r:id="rId7"/>
            <a:extLst>
              <a:ext uri="{FF2B5EF4-FFF2-40B4-BE49-F238E27FC236}">
                <a16:creationId xmlns:a16="http://schemas.microsoft.com/office/drawing/2014/main" id="{E9C0BE42-B3A1-0591-3512-8D5DD91E0311}"/>
              </a:ext>
            </a:extLst>
          </p:cNvPr>
          <p:cNvPicPr>
            <a:picLocks noChangeAspect="1"/>
          </p:cNvPicPr>
          <p:nvPr/>
        </p:nvPicPr>
        <p:blipFill>
          <a:blip r:embed="rId8"/>
          <a:stretch>
            <a:fillRect/>
          </a:stretch>
        </p:blipFill>
        <p:spPr>
          <a:xfrm>
            <a:off x="276668" y="1002835"/>
            <a:ext cx="2612643" cy="2840522"/>
          </a:xfrm>
          <a:prstGeom prst="rect">
            <a:avLst/>
          </a:prstGeom>
        </p:spPr>
      </p:pic>
      <p:pic>
        <p:nvPicPr>
          <p:cNvPr id="10" name="Kuva 9">
            <a:hlinkClick r:id="rId9"/>
            <a:extLst>
              <a:ext uri="{FF2B5EF4-FFF2-40B4-BE49-F238E27FC236}">
                <a16:creationId xmlns:a16="http://schemas.microsoft.com/office/drawing/2014/main" id="{8BA175E3-EBD2-4622-4EAD-D6B7F80CD668}"/>
              </a:ext>
            </a:extLst>
          </p:cNvPr>
          <p:cNvPicPr>
            <a:picLocks noChangeAspect="1"/>
          </p:cNvPicPr>
          <p:nvPr/>
        </p:nvPicPr>
        <p:blipFill>
          <a:blip r:embed="rId10"/>
          <a:stretch>
            <a:fillRect/>
          </a:stretch>
        </p:blipFill>
        <p:spPr>
          <a:xfrm>
            <a:off x="797757" y="1914885"/>
            <a:ext cx="1876418" cy="2603918"/>
          </a:xfrm>
          <a:prstGeom prst="rect">
            <a:avLst/>
          </a:prstGeom>
        </p:spPr>
      </p:pic>
      <p:sp>
        <p:nvSpPr>
          <p:cNvPr id="12" name="Google Shape;61;p14">
            <a:extLst>
              <a:ext uri="{FF2B5EF4-FFF2-40B4-BE49-F238E27FC236}">
                <a16:creationId xmlns:a16="http://schemas.microsoft.com/office/drawing/2014/main" id="{57FE0E7F-485D-C4C2-C1B1-D02871A40AF5}"/>
              </a:ext>
            </a:extLst>
          </p:cNvPr>
          <p:cNvSpPr txBox="1">
            <a:spLocks/>
          </p:cNvSpPr>
          <p:nvPr/>
        </p:nvSpPr>
        <p:spPr>
          <a:xfrm>
            <a:off x="385589" y="87716"/>
            <a:ext cx="8529701" cy="5105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fi-FI" sz="2200" dirty="0">
                <a:solidFill>
                  <a:schemeClr val="bg1"/>
                </a:solidFill>
                <a:latin typeface="Dosis" pitchFamily="2" charset="0"/>
              </a:rPr>
              <a:t>Näkymätön, mutta läsnäoleva mielenterveys mediamaisemassa:</a:t>
            </a:r>
          </a:p>
          <a:p>
            <a:pPr marL="342900">
              <a:lnSpc>
                <a:spcPct val="100000"/>
              </a:lnSpc>
            </a:pPr>
            <a:r>
              <a:rPr lang="fi-FI" sz="2200" dirty="0">
                <a:solidFill>
                  <a:schemeClr val="bg1"/>
                </a:solidFill>
                <a:latin typeface="Dosis" pitchFamily="2" charset="0"/>
              </a:rPr>
              <a:t>Mielenterveyden riskitekijät uutisissa…</a:t>
            </a:r>
            <a:endParaRPr lang="fi-FI" sz="2200" dirty="0">
              <a:solidFill>
                <a:schemeClr val="bg1"/>
              </a:solidFill>
              <a:latin typeface="Dosis" pitchFamily="2" charset="0"/>
              <a:sym typeface="Dosis ExtraBold"/>
            </a:endParaRPr>
          </a:p>
        </p:txBody>
      </p:sp>
      <p:pic>
        <p:nvPicPr>
          <p:cNvPr id="18" name="Kuva 17">
            <a:hlinkClick r:id="rId11"/>
            <a:extLst>
              <a:ext uri="{FF2B5EF4-FFF2-40B4-BE49-F238E27FC236}">
                <a16:creationId xmlns:a16="http://schemas.microsoft.com/office/drawing/2014/main" id="{D0562048-AF07-8229-20A3-2D60D6BA4549}"/>
              </a:ext>
            </a:extLst>
          </p:cNvPr>
          <p:cNvPicPr>
            <a:picLocks noChangeAspect="1"/>
          </p:cNvPicPr>
          <p:nvPr/>
        </p:nvPicPr>
        <p:blipFill>
          <a:blip r:embed="rId12"/>
          <a:stretch>
            <a:fillRect/>
          </a:stretch>
        </p:blipFill>
        <p:spPr>
          <a:xfrm>
            <a:off x="2582685" y="1942258"/>
            <a:ext cx="2071400" cy="3062501"/>
          </a:xfrm>
          <a:prstGeom prst="rect">
            <a:avLst/>
          </a:prstGeom>
        </p:spPr>
      </p:pic>
      <p:pic>
        <p:nvPicPr>
          <p:cNvPr id="22" name="Kuva 21">
            <a:hlinkClick r:id="rId13"/>
            <a:extLst>
              <a:ext uri="{FF2B5EF4-FFF2-40B4-BE49-F238E27FC236}">
                <a16:creationId xmlns:a16="http://schemas.microsoft.com/office/drawing/2014/main" id="{FCB42EEC-2AA4-618A-B1D8-D4B56696CEDE}"/>
              </a:ext>
            </a:extLst>
          </p:cNvPr>
          <p:cNvPicPr>
            <a:picLocks noChangeAspect="1"/>
          </p:cNvPicPr>
          <p:nvPr/>
        </p:nvPicPr>
        <p:blipFill>
          <a:blip r:embed="rId14"/>
          <a:stretch>
            <a:fillRect/>
          </a:stretch>
        </p:blipFill>
        <p:spPr>
          <a:xfrm>
            <a:off x="4600418" y="1824460"/>
            <a:ext cx="2312463" cy="3180299"/>
          </a:xfrm>
          <a:prstGeom prst="rect">
            <a:avLst/>
          </a:prstGeom>
        </p:spPr>
      </p:pic>
      <p:pic>
        <p:nvPicPr>
          <p:cNvPr id="24" name="Kuva 23">
            <a:extLst>
              <a:ext uri="{FF2B5EF4-FFF2-40B4-BE49-F238E27FC236}">
                <a16:creationId xmlns:a16="http://schemas.microsoft.com/office/drawing/2014/main" id="{53EF8A21-9752-D144-E460-ED2E94455074}"/>
              </a:ext>
            </a:extLst>
          </p:cNvPr>
          <p:cNvPicPr>
            <a:picLocks noChangeAspect="1"/>
          </p:cNvPicPr>
          <p:nvPr/>
        </p:nvPicPr>
        <p:blipFill>
          <a:blip r:embed="rId15"/>
          <a:stretch>
            <a:fillRect/>
          </a:stretch>
        </p:blipFill>
        <p:spPr>
          <a:xfrm>
            <a:off x="6365192" y="1393891"/>
            <a:ext cx="2550098" cy="3615104"/>
          </a:xfrm>
          <a:prstGeom prst="rect">
            <a:avLst/>
          </a:prstGeom>
        </p:spPr>
      </p:pic>
    </p:spTree>
    <p:extLst>
      <p:ext uri="{BB962C8B-B14F-4D97-AF65-F5344CB8AC3E}">
        <p14:creationId xmlns:p14="http://schemas.microsoft.com/office/powerpoint/2010/main" val="1801129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C8AA4DED-8C91-81E5-A8D2-A5FFC83143FE}"/>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E294D38F-3369-E3CE-CC75-6EB188ECFF98}"/>
              </a:ext>
            </a:extLst>
          </p:cNvPr>
          <p:cNvSpPr txBox="1">
            <a:spLocks/>
          </p:cNvSpPr>
          <p:nvPr/>
        </p:nvSpPr>
        <p:spPr>
          <a:xfrm>
            <a:off x="1273562" y="-33812"/>
            <a:ext cx="7626484" cy="749549"/>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endParaRPr lang="fi-FI" sz="1600" b="1" dirty="0">
              <a:solidFill>
                <a:schemeClr val="bg1"/>
              </a:solidFill>
              <a:latin typeface="Dosis ExtraBold"/>
              <a:sym typeface="Dosis ExtraBold"/>
            </a:endParaRPr>
          </a:p>
        </p:txBody>
      </p:sp>
      <p:sp>
        <p:nvSpPr>
          <p:cNvPr id="2" name="Google Shape;61;p14">
            <a:extLst>
              <a:ext uri="{FF2B5EF4-FFF2-40B4-BE49-F238E27FC236}">
                <a16:creationId xmlns:a16="http://schemas.microsoft.com/office/drawing/2014/main" id="{A0C3E2CD-85AC-7AE8-1212-9B096C0B8A69}"/>
              </a:ext>
            </a:extLst>
          </p:cNvPr>
          <p:cNvSpPr txBox="1">
            <a:spLocks/>
          </p:cNvSpPr>
          <p:nvPr/>
        </p:nvSpPr>
        <p:spPr>
          <a:xfrm>
            <a:off x="487908" y="302172"/>
            <a:ext cx="8656092" cy="588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fi-FI" sz="2500" dirty="0">
                <a:solidFill>
                  <a:schemeClr val="bg1"/>
                </a:solidFill>
                <a:latin typeface="Dosis" pitchFamily="2" charset="0"/>
                <a:sym typeface="Dosis ExtraBold"/>
              </a:rPr>
              <a:t>… ilman että mielenterveyttä mainitaan sanallakaan</a:t>
            </a:r>
            <a:endParaRPr lang="fi-FI" sz="2500" dirty="0">
              <a:solidFill>
                <a:schemeClr val="bg1"/>
              </a:solidFill>
              <a:latin typeface="Dosis" pitchFamily="2" charset="0"/>
              <a:ea typeface="Dosis ExtraBold"/>
              <a:cs typeface="Dosis ExtraBold"/>
              <a:sym typeface="Dosis ExtraBold"/>
            </a:endParaRPr>
          </a:p>
        </p:txBody>
      </p:sp>
      <p:sp>
        <p:nvSpPr>
          <p:cNvPr id="6" name="Tekstiruutu 5">
            <a:extLst>
              <a:ext uri="{FF2B5EF4-FFF2-40B4-BE49-F238E27FC236}">
                <a16:creationId xmlns:a16="http://schemas.microsoft.com/office/drawing/2014/main" id="{8FCA902D-F65B-7F2D-D7B8-4A31605C8E08}"/>
              </a:ext>
            </a:extLst>
          </p:cNvPr>
          <p:cNvSpPr txBox="1"/>
          <p:nvPr/>
        </p:nvSpPr>
        <p:spPr>
          <a:xfrm>
            <a:off x="574703" y="890386"/>
            <a:ext cx="5966905" cy="3600986"/>
          </a:xfrm>
          <a:prstGeom prst="rect">
            <a:avLst/>
          </a:prstGeom>
          <a:noFill/>
        </p:spPr>
        <p:txBody>
          <a:bodyPr wrap="square">
            <a:spAutoFit/>
          </a:bodyPr>
          <a:lstStyle/>
          <a:p>
            <a:pPr marL="114300">
              <a:lnSpc>
                <a:spcPct val="115000"/>
              </a:lnSpc>
              <a:buClr>
                <a:schemeClr val="dk2"/>
              </a:buClr>
              <a:buSzPts val="1800"/>
            </a:pPr>
            <a:r>
              <a:rPr lang="fi-FI" sz="2000" dirty="0">
                <a:solidFill>
                  <a:schemeClr val="bg1"/>
                </a:solidFill>
                <a:latin typeface="Dosis" pitchFamily="2" charset="0"/>
                <a:sym typeface="Dosis ExtraBold"/>
              </a:rPr>
              <a:t>esimerkiksi liittyen:</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sotiin, aseellisiin konflikteihin ja vainoihin, </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ympäristötuhoihin ja ilmastonmuutokseen,</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pakolaisuuteen ja maahanmuuttajien asemaan,</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vähemmistöstressiin, syrjintään, rasismiin ja seksismiin,</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väkivaltaan ja kiusaamiseen, </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yhteiskunnalliseen vastakkainasetteluun,</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toimeentuloon ja köyhyyteen,</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työllisyysnäkymiin ja tulevaisuudenuskoon,</a:t>
            </a:r>
          </a:p>
          <a:p>
            <a:pPr marL="457200" indent="-342900">
              <a:lnSpc>
                <a:spcPct val="115000"/>
              </a:lnSpc>
              <a:buClr>
                <a:schemeClr val="dk2"/>
              </a:buClr>
              <a:buSzPts val="1800"/>
              <a:buFont typeface="Arial"/>
              <a:buChar char="●"/>
            </a:pPr>
            <a:r>
              <a:rPr lang="fi-FI" sz="2000" dirty="0">
                <a:solidFill>
                  <a:schemeClr val="bg1"/>
                </a:solidFill>
                <a:latin typeface="Dosis" pitchFamily="2" charset="0"/>
                <a:sym typeface="Dosis ExtraBold"/>
              </a:rPr>
              <a:t>työelämän epäkohtiin ja kuormittavuuteen.</a:t>
            </a:r>
          </a:p>
        </p:txBody>
      </p:sp>
    </p:spTree>
    <p:extLst>
      <p:ext uri="{BB962C8B-B14F-4D97-AF65-F5344CB8AC3E}">
        <p14:creationId xmlns:p14="http://schemas.microsoft.com/office/powerpoint/2010/main" val="2935381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358811BF-2632-459F-B21D-79C454F10615}"/>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1F680AC0-C530-C4E2-B59B-284846C07457}"/>
              </a:ext>
            </a:extLst>
          </p:cNvPr>
          <p:cNvSpPr txBox="1">
            <a:spLocks/>
          </p:cNvSpPr>
          <p:nvPr/>
        </p:nvSpPr>
        <p:spPr>
          <a:xfrm>
            <a:off x="341031" y="833139"/>
            <a:ext cx="4830102" cy="16275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71500" indent="-571500"/>
            <a:r>
              <a:rPr lang="fi-FI" sz="1700" dirty="0">
                <a:solidFill>
                  <a:schemeClr val="bg1"/>
                </a:solidFill>
                <a:latin typeface="Dosis" pitchFamily="2" charset="0"/>
                <a:ea typeface="Dosis ExtraBold"/>
                <a:cs typeface="Dosis ExtraBold"/>
                <a:sym typeface="Dosis ExtraBold"/>
              </a:rPr>
              <a:t>Mielenterveyden häiriötä sairastava / mieleltään sairas / mielisairas</a:t>
            </a:r>
          </a:p>
          <a:p>
            <a:pPr marL="571500" indent="-571500"/>
            <a:r>
              <a:rPr lang="fi-FI" sz="1700" dirty="0">
                <a:solidFill>
                  <a:schemeClr val="bg1"/>
                </a:solidFill>
                <a:latin typeface="Dosis" pitchFamily="2" charset="0"/>
                <a:ea typeface="Dosis ExtraBold"/>
                <a:cs typeface="Dosis ExtraBold"/>
                <a:sym typeface="Dosis ExtraBold"/>
              </a:rPr>
              <a:t>potilas / kuntoutuja / toipuja</a:t>
            </a:r>
          </a:p>
          <a:p>
            <a:pPr marL="571500" indent="-571500"/>
            <a:r>
              <a:rPr lang="fi-FI" sz="1700" dirty="0">
                <a:solidFill>
                  <a:schemeClr val="bg1"/>
                </a:solidFill>
                <a:latin typeface="Dosis" pitchFamily="2" charset="0"/>
                <a:ea typeface="Dosis ExtraBold"/>
                <a:cs typeface="Dosis ExtraBold"/>
                <a:sym typeface="Dosis ExtraBold"/>
              </a:rPr>
              <a:t>Itse valittu ilmaus jutussa: psyykkisesti työkyvytön</a:t>
            </a:r>
          </a:p>
        </p:txBody>
      </p:sp>
      <mc:AlternateContent xmlns:mc="http://schemas.openxmlformats.org/markup-compatibility/2006" xmlns:p14="http://schemas.microsoft.com/office/powerpoint/2010/main">
        <mc:Choice Requires="p14">
          <p:contentPart p14:bwMode="auto" r:id="rId3">
            <p14:nvContentPartPr>
              <p14:cNvPr id="8" name="Käsinkirjoitus 7">
                <a:extLst>
                  <a:ext uri="{FF2B5EF4-FFF2-40B4-BE49-F238E27FC236}">
                    <a16:creationId xmlns:a16="http://schemas.microsoft.com/office/drawing/2014/main" id="{C5EDCEA7-1708-D206-4FF5-83493A11FC1C}"/>
                  </a:ext>
                </a:extLst>
              </p14:cNvPr>
              <p14:cNvContentPartPr/>
              <p14:nvPr/>
            </p14:nvContentPartPr>
            <p14:xfrm>
              <a:off x="7636480" y="3911640"/>
              <a:ext cx="797400" cy="51840"/>
            </p14:xfrm>
          </p:contentPart>
        </mc:Choice>
        <mc:Fallback xmlns="">
          <p:pic>
            <p:nvPicPr>
              <p:cNvPr id="8" name="Käsinkirjoitus 7">
                <a:extLst>
                  <a:ext uri="{FF2B5EF4-FFF2-40B4-BE49-F238E27FC236}">
                    <a16:creationId xmlns:a16="http://schemas.microsoft.com/office/drawing/2014/main" id="{C5EDCEA7-1708-D206-4FF5-83493A11FC1C}"/>
                  </a:ext>
                </a:extLst>
              </p:cNvPr>
              <p:cNvPicPr/>
              <p:nvPr/>
            </p:nvPicPr>
            <p:blipFill>
              <a:blip r:embed="rId4"/>
              <a:stretch>
                <a:fillRect/>
              </a:stretch>
            </p:blipFill>
            <p:spPr>
              <a:xfrm>
                <a:off x="7546840" y="3732000"/>
                <a:ext cx="977040" cy="411480"/>
              </a:xfrm>
              <a:prstGeom prst="rect">
                <a:avLst/>
              </a:prstGeom>
            </p:spPr>
          </p:pic>
        </mc:Fallback>
      </mc:AlternateContent>
      <p:pic>
        <p:nvPicPr>
          <p:cNvPr id="14" name="Kuva 13">
            <a:extLst>
              <a:ext uri="{FF2B5EF4-FFF2-40B4-BE49-F238E27FC236}">
                <a16:creationId xmlns:a16="http://schemas.microsoft.com/office/drawing/2014/main" id="{805D3C7A-05FF-02B2-A402-61A34ED486C3}"/>
              </a:ext>
            </a:extLst>
          </p:cNvPr>
          <p:cNvPicPr>
            <a:picLocks noChangeAspect="1"/>
          </p:cNvPicPr>
          <p:nvPr/>
        </p:nvPicPr>
        <p:blipFill>
          <a:blip r:embed="rId5"/>
          <a:stretch>
            <a:fillRect/>
          </a:stretch>
        </p:blipFill>
        <p:spPr>
          <a:xfrm>
            <a:off x="5026641" y="847880"/>
            <a:ext cx="3911726" cy="3839376"/>
          </a:xfrm>
          <a:prstGeom prst="rect">
            <a:avLst/>
          </a:prstGeom>
        </p:spPr>
      </p:pic>
      <p:pic>
        <p:nvPicPr>
          <p:cNvPr id="5" name="Kuva 4">
            <a:extLst>
              <a:ext uri="{FF2B5EF4-FFF2-40B4-BE49-F238E27FC236}">
                <a16:creationId xmlns:a16="http://schemas.microsoft.com/office/drawing/2014/main" id="{8A892186-9B70-B5F8-B813-0792CBECCE24}"/>
              </a:ext>
            </a:extLst>
          </p:cNvPr>
          <p:cNvPicPr>
            <a:picLocks noChangeAspect="1"/>
          </p:cNvPicPr>
          <p:nvPr/>
        </p:nvPicPr>
        <p:blipFill>
          <a:blip r:embed="rId6"/>
          <a:srcRect l="3062" r="3930"/>
          <a:stretch/>
        </p:blipFill>
        <p:spPr>
          <a:xfrm>
            <a:off x="254079" y="2529248"/>
            <a:ext cx="5994180" cy="2310028"/>
          </a:xfrm>
          <a:prstGeom prst="rect">
            <a:avLst/>
          </a:prstGeom>
        </p:spPr>
      </p:pic>
      <mc:AlternateContent xmlns:mc="http://schemas.openxmlformats.org/markup-compatibility/2006" xmlns:p14="http://schemas.microsoft.com/office/powerpoint/2010/main">
        <mc:Choice Requires="p14">
          <p:contentPart p14:bwMode="auto" r:id="rId7">
            <p14:nvContentPartPr>
              <p14:cNvPr id="15" name="Käsinkirjoitus 14">
                <a:extLst>
                  <a:ext uri="{FF2B5EF4-FFF2-40B4-BE49-F238E27FC236}">
                    <a16:creationId xmlns:a16="http://schemas.microsoft.com/office/drawing/2014/main" id="{0FD733E7-38AB-3C5D-15B2-19F44A44236B}"/>
                  </a:ext>
                </a:extLst>
              </p14:cNvPr>
              <p14:cNvContentPartPr/>
              <p14:nvPr/>
            </p14:nvContentPartPr>
            <p14:xfrm>
              <a:off x="5064369" y="930712"/>
              <a:ext cx="3738600" cy="238320"/>
            </p14:xfrm>
          </p:contentPart>
        </mc:Choice>
        <mc:Fallback xmlns="">
          <p:pic>
            <p:nvPicPr>
              <p:cNvPr id="15" name="Käsinkirjoitus 14">
                <a:extLst>
                  <a:ext uri="{FF2B5EF4-FFF2-40B4-BE49-F238E27FC236}">
                    <a16:creationId xmlns:a16="http://schemas.microsoft.com/office/drawing/2014/main" id="{0FD733E7-38AB-3C5D-15B2-19F44A44236B}"/>
                  </a:ext>
                </a:extLst>
              </p:cNvPr>
              <p:cNvPicPr/>
              <p:nvPr/>
            </p:nvPicPr>
            <p:blipFill>
              <a:blip r:embed="rId8"/>
              <a:stretch>
                <a:fillRect/>
              </a:stretch>
            </p:blipFill>
            <p:spPr>
              <a:xfrm>
                <a:off x="4974360" y="750712"/>
                <a:ext cx="3918257"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Käsinkirjoitus 16">
                <a:extLst>
                  <a:ext uri="{FF2B5EF4-FFF2-40B4-BE49-F238E27FC236}">
                    <a16:creationId xmlns:a16="http://schemas.microsoft.com/office/drawing/2014/main" id="{C0E6C18B-3FE7-2685-E9E1-3B69733770C1}"/>
                  </a:ext>
                </a:extLst>
              </p14:cNvPr>
              <p14:cNvContentPartPr/>
              <p14:nvPr/>
            </p14:nvContentPartPr>
            <p14:xfrm>
              <a:off x="5466060" y="4453900"/>
              <a:ext cx="666720" cy="29880"/>
            </p14:xfrm>
          </p:contentPart>
        </mc:Choice>
        <mc:Fallback xmlns="">
          <p:pic>
            <p:nvPicPr>
              <p:cNvPr id="17" name="Käsinkirjoitus 16">
                <a:extLst>
                  <a:ext uri="{FF2B5EF4-FFF2-40B4-BE49-F238E27FC236}">
                    <a16:creationId xmlns:a16="http://schemas.microsoft.com/office/drawing/2014/main" id="{C0E6C18B-3FE7-2685-E9E1-3B69733770C1}"/>
                  </a:ext>
                </a:extLst>
              </p:cNvPr>
              <p:cNvPicPr/>
              <p:nvPr/>
            </p:nvPicPr>
            <p:blipFill>
              <a:blip r:embed="rId10"/>
              <a:stretch>
                <a:fillRect/>
              </a:stretch>
            </p:blipFill>
            <p:spPr>
              <a:xfrm>
                <a:off x="5376011" y="4271705"/>
                <a:ext cx="846457" cy="39390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Käsinkirjoitus 18">
                <a:extLst>
                  <a:ext uri="{FF2B5EF4-FFF2-40B4-BE49-F238E27FC236}">
                    <a16:creationId xmlns:a16="http://schemas.microsoft.com/office/drawing/2014/main" id="{5D573C26-E71B-BC34-37C7-18336FA88CDD}"/>
                  </a:ext>
                </a:extLst>
              </p14:cNvPr>
              <p14:cNvContentPartPr/>
              <p14:nvPr/>
            </p14:nvContentPartPr>
            <p14:xfrm>
              <a:off x="254078" y="4622004"/>
              <a:ext cx="776520" cy="720"/>
            </p14:xfrm>
          </p:contentPart>
        </mc:Choice>
        <mc:Fallback xmlns="">
          <p:pic>
            <p:nvPicPr>
              <p:cNvPr id="19" name="Käsinkirjoitus 18">
                <a:extLst>
                  <a:ext uri="{FF2B5EF4-FFF2-40B4-BE49-F238E27FC236}">
                    <a16:creationId xmlns:a16="http://schemas.microsoft.com/office/drawing/2014/main" id="{5D573C26-E71B-BC34-37C7-18336FA88CDD}"/>
                  </a:ext>
                </a:extLst>
              </p:cNvPr>
              <p:cNvPicPr/>
              <p:nvPr/>
            </p:nvPicPr>
            <p:blipFill>
              <a:blip r:embed="rId12"/>
              <a:stretch>
                <a:fillRect/>
              </a:stretch>
            </p:blipFill>
            <p:spPr>
              <a:xfrm>
                <a:off x="164078" y="4262004"/>
                <a:ext cx="956160" cy="720000"/>
              </a:xfrm>
              <a:prstGeom prst="rect">
                <a:avLst/>
              </a:prstGeom>
            </p:spPr>
          </p:pic>
        </mc:Fallback>
      </mc:AlternateContent>
      <p:sp>
        <p:nvSpPr>
          <p:cNvPr id="20" name="Google Shape;61;p14">
            <a:extLst>
              <a:ext uri="{FF2B5EF4-FFF2-40B4-BE49-F238E27FC236}">
                <a16:creationId xmlns:a16="http://schemas.microsoft.com/office/drawing/2014/main" id="{A157D490-92AB-F364-0DAF-0E7E3FD4D843}"/>
              </a:ext>
            </a:extLst>
          </p:cNvPr>
          <p:cNvSpPr txBox="1">
            <a:spLocks/>
          </p:cNvSpPr>
          <p:nvPr/>
        </p:nvSpPr>
        <p:spPr>
          <a:xfrm>
            <a:off x="341031" y="217435"/>
            <a:ext cx="8092849" cy="6446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fi-FI" sz="2500" dirty="0">
                <a:solidFill>
                  <a:schemeClr val="bg1"/>
                </a:solidFill>
                <a:latin typeface="Dosis ExtraBold"/>
                <a:ea typeface="Dosis ExtraBold"/>
                <a:cs typeface="Dosis ExtraBold"/>
                <a:sym typeface="Dosis ExtraBold"/>
              </a:rPr>
              <a:t>8. Mielenterveys journalismin kielessä ja sanavalinnoissa</a:t>
            </a:r>
          </a:p>
        </p:txBody>
      </p:sp>
      <mc:AlternateContent xmlns:mc="http://schemas.openxmlformats.org/markup-compatibility/2006" xmlns:p14="http://schemas.microsoft.com/office/powerpoint/2010/main">
        <mc:Choice Requires="p14">
          <p:contentPart p14:bwMode="auto" r:id="rId13">
            <p14:nvContentPartPr>
              <p14:cNvPr id="2" name="Käsinkirjoitus 1">
                <a:extLst>
                  <a:ext uri="{FF2B5EF4-FFF2-40B4-BE49-F238E27FC236}">
                    <a16:creationId xmlns:a16="http://schemas.microsoft.com/office/drawing/2014/main" id="{2B412563-06DD-F327-4D1F-D947C0CE1CE8}"/>
                  </a:ext>
                </a:extLst>
              </p14:cNvPr>
              <p14:cNvContentPartPr/>
              <p14:nvPr/>
            </p14:nvContentPartPr>
            <p14:xfrm>
              <a:off x="4086789" y="2896404"/>
              <a:ext cx="1955160" cy="78120"/>
            </p14:xfrm>
          </p:contentPart>
        </mc:Choice>
        <mc:Fallback xmlns="">
          <p:pic>
            <p:nvPicPr>
              <p:cNvPr id="2" name="Käsinkirjoitus 1">
                <a:extLst>
                  <a:ext uri="{FF2B5EF4-FFF2-40B4-BE49-F238E27FC236}">
                    <a16:creationId xmlns:a16="http://schemas.microsoft.com/office/drawing/2014/main" id="{2B412563-06DD-F327-4D1F-D947C0CE1CE8}"/>
                  </a:ext>
                </a:extLst>
              </p:cNvPr>
              <p:cNvPicPr/>
              <p:nvPr/>
            </p:nvPicPr>
            <p:blipFill>
              <a:blip r:embed="rId14"/>
              <a:stretch>
                <a:fillRect/>
              </a:stretch>
            </p:blipFill>
            <p:spPr>
              <a:xfrm>
                <a:off x="3997149" y="2716764"/>
                <a:ext cx="213480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Käsinkirjoitus 2">
                <a:extLst>
                  <a:ext uri="{FF2B5EF4-FFF2-40B4-BE49-F238E27FC236}">
                    <a16:creationId xmlns:a16="http://schemas.microsoft.com/office/drawing/2014/main" id="{D14E38C4-9845-6E3E-891A-7FAEDDE49DA1}"/>
                  </a:ext>
                </a:extLst>
              </p14:cNvPr>
              <p14:cNvContentPartPr/>
              <p14:nvPr/>
            </p14:nvContentPartPr>
            <p14:xfrm>
              <a:off x="286269" y="3271524"/>
              <a:ext cx="2247480" cy="45720"/>
            </p14:xfrm>
          </p:contentPart>
        </mc:Choice>
        <mc:Fallback xmlns="">
          <p:pic>
            <p:nvPicPr>
              <p:cNvPr id="3" name="Käsinkirjoitus 2">
                <a:extLst>
                  <a:ext uri="{FF2B5EF4-FFF2-40B4-BE49-F238E27FC236}">
                    <a16:creationId xmlns:a16="http://schemas.microsoft.com/office/drawing/2014/main" id="{D14E38C4-9845-6E3E-891A-7FAEDDE49DA1}"/>
                  </a:ext>
                </a:extLst>
              </p:cNvPr>
              <p:cNvPicPr/>
              <p:nvPr/>
            </p:nvPicPr>
            <p:blipFill>
              <a:blip r:embed="rId16"/>
              <a:stretch>
                <a:fillRect/>
              </a:stretch>
            </p:blipFill>
            <p:spPr>
              <a:xfrm>
                <a:off x="196629" y="3091884"/>
                <a:ext cx="2427120" cy="405360"/>
              </a:xfrm>
              <a:prstGeom prst="rect">
                <a:avLst/>
              </a:prstGeom>
            </p:spPr>
          </p:pic>
        </mc:Fallback>
      </mc:AlternateContent>
    </p:spTree>
    <p:extLst>
      <p:ext uri="{BB962C8B-B14F-4D97-AF65-F5344CB8AC3E}">
        <p14:creationId xmlns:p14="http://schemas.microsoft.com/office/powerpoint/2010/main" val="41701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3E0AF352-BAD2-665A-D69D-241DC2D3DA48}"/>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60DD432E-97A9-F953-DBCD-8227A58B6C24}"/>
              </a:ext>
            </a:extLst>
          </p:cNvPr>
          <p:cNvSpPr txBox="1">
            <a:spLocks/>
          </p:cNvSpPr>
          <p:nvPr/>
        </p:nvSpPr>
        <p:spPr>
          <a:xfrm>
            <a:off x="341032" y="862118"/>
            <a:ext cx="8691758" cy="3948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71500" indent="-571500"/>
            <a:r>
              <a:rPr lang="fi-FI" sz="2000" dirty="0">
                <a:solidFill>
                  <a:schemeClr val="bg1"/>
                </a:solidFill>
                <a:latin typeface="Dosis" pitchFamily="2" charset="0"/>
              </a:rPr>
              <a:t>Mielenterveysongelmia kokeneiden näkemyksen mukaan parhaat termit ovat mahdollisimman täsmällisiä, kuten masennukseen sairastunut tai masennusta sairastava (ei  masentunut).</a:t>
            </a:r>
          </a:p>
          <a:p>
            <a:pPr marL="571500" indent="-571500"/>
            <a:r>
              <a:rPr lang="fi-FI" sz="2000" dirty="0">
                <a:solidFill>
                  <a:schemeClr val="bg1"/>
                </a:solidFill>
                <a:latin typeface="Dosis" pitchFamily="2" charset="0"/>
              </a:rPr>
              <a:t>Mielenterveyden keskusliiton mukaan vältettäviä ovat ”masennuspotilas” tai ”mielenterveyspotilas/mielenterveyskuntoutuja”-tyyppiset termit, koska ne käytännössä roolittavat ihmisen kiinni hoito- ja kuntoutusjärjestelmään. </a:t>
            </a:r>
          </a:p>
          <a:p>
            <a:pPr marL="571500" indent="-571500"/>
            <a:r>
              <a:rPr lang="fi-FI" sz="2000" dirty="0">
                <a:solidFill>
                  <a:schemeClr val="bg1"/>
                </a:solidFill>
                <a:latin typeface="Dosis" pitchFamily="2" charset="0"/>
              </a:rPr>
              <a:t>Neutraalimmat ja täsmällisemmät käsitteet roolittavat ihmisen oman elämänsä autonomiseksi toimijaksi samalla tapaa kuin muutkin – toisissa tilanteissa enemmän, toisissa vähemmän.</a:t>
            </a:r>
          </a:p>
          <a:p>
            <a:pPr marL="571500" indent="-571500"/>
            <a:r>
              <a:rPr lang="fi-FI" sz="2000" dirty="0">
                <a:solidFill>
                  <a:schemeClr val="bg1"/>
                </a:solidFill>
                <a:latin typeface="Dosis" pitchFamily="2" charset="0"/>
              </a:rPr>
              <a:t>Niputtavia yleistermejä kannattaa välttää, silloin vältetään myös leimaamista.</a:t>
            </a:r>
          </a:p>
          <a:p>
            <a:pPr marL="571500" indent="-571500"/>
            <a:r>
              <a:rPr lang="fi-FI" sz="2000" dirty="0">
                <a:solidFill>
                  <a:schemeClr val="bg1"/>
                </a:solidFill>
                <a:latin typeface="Dosis" pitchFamily="2" charset="0"/>
              </a:rPr>
              <a:t>Lisätietoa </a:t>
            </a:r>
            <a:r>
              <a:rPr lang="fi-FI" sz="2000" dirty="0">
                <a:solidFill>
                  <a:schemeClr val="bg1"/>
                </a:solidFill>
                <a:latin typeface="Dosis" pitchFamily="2" charset="0"/>
                <a:hlinkClick r:id="rId3"/>
              </a:rPr>
              <a:t>Mielenterveyden keskusliiton kyselystä</a:t>
            </a:r>
            <a:r>
              <a:rPr lang="fi-FI" sz="2000" dirty="0">
                <a:effectLst/>
                <a:latin typeface="Aptos" panose="020B0004020202020204" pitchFamily="34" charset="0"/>
                <a:ea typeface="Aptos" panose="020B0004020202020204" pitchFamily="34" charset="0"/>
                <a:cs typeface="Aptos" panose="020B0004020202020204" pitchFamily="34" charset="0"/>
              </a:rPr>
              <a:t> </a:t>
            </a:r>
            <a:br>
              <a:rPr lang="fi-FI" sz="2000" dirty="0">
                <a:effectLst/>
                <a:latin typeface="Aptos" panose="020B0004020202020204" pitchFamily="34" charset="0"/>
                <a:ea typeface="Aptos" panose="020B0004020202020204" pitchFamily="34" charset="0"/>
                <a:cs typeface="Aptos" panose="020B0004020202020204" pitchFamily="34" charset="0"/>
              </a:rPr>
            </a:br>
            <a:endParaRPr lang="fi-FI" sz="2000" dirty="0">
              <a:solidFill>
                <a:schemeClr val="bg1"/>
              </a:solidFill>
              <a:latin typeface="Dosis" pitchFamily="2" charset="0"/>
            </a:endParaRPr>
          </a:p>
        </p:txBody>
      </p:sp>
      <p:sp>
        <p:nvSpPr>
          <p:cNvPr id="20" name="Google Shape;61;p14">
            <a:extLst>
              <a:ext uri="{FF2B5EF4-FFF2-40B4-BE49-F238E27FC236}">
                <a16:creationId xmlns:a16="http://schemas.microsoft.com/office/drawing/2014/main" id="{0C231A42-1D7F-833E-1CDB-A940BE350C27}"/>
              </a:ext>
            </a:extLst>
          </p:cNvPr>
          <p:cNvSpPr txBox="1">
            <a:spLocks/>
          </p:cNvSpPr>
          <p:nvPr/>
        </p:nvSpPr>
        <p:spPr>
          <a:xfrm>
            <a:off x="341031" y="217435"/>
            <a:ext cx="8092849" cy="6446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fi-FI" sz="2500" dirty="0">
                <a:solidFill>
                  <a:schemeClr val="bg1"/>
                </a:solidFill>
                <a:latin typeface="Dosis ExtraBold"/>
                <a:ea typeface="Dosis ExtraBold"/>
                <a:cs typeface="Dosis ExtraBold"/>
                <a:sym typeface="Dosis ExtraBold"/>
              </a:rPr>
              <a:t>9. Mielenterveysongelmia kokeneiden omat sanavalinnat</a:t>
            </a:r>
          </a:p>
        </p:txBody>
      </p:sp>
    </p:spTree>
    <p:extLst>
      <p:ext uri="{BB962C8B-B14F-4D97-AF65-F5344CB8AC3E}">
        <p14:creationId xmlns:p14="http://schemas.microsoft.com/office/powerpoint/2010/main" val="2729904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173DD1FC-C64A-28FD-BF01-28446F7E67D9}"/>
            </a:ext>
          </a:extLst>
        </p:cNvPr>
        <p:cNvGrpSpPr/>
        <p:nvPr/>
      </p:nvGrpSpPr>
      <p:grpSpPr>
        <a:xfrm>
          <a:off x="0" y="0"/>
          <a:ext cx="0" cy="0"/>
          <a:chOff x="0" y="0"/>
          <a:chExt cx="0" cy="0"/>
        </a:xfrm>
      </p:grpSpPr>
      <p:sp>
        <p:nvSpPr>
          <p:cNvPr id="2" name="Google Shape;61;p14">
            <a:extLst>
              <a:ext uri="{FF2B5EF4-FFF2-40B4-BE49-F238E27FC236}">
                <a16:creationId xmlns:a16="http://schemas.microsoft.com/office/drawing/2014/main" id="{B6B123F9-C20A-2CD2-4B2B-8CFAF07A5BA3}"/>
              </a:ext>
            </a:extLst>
          </p:cNvPr>
          <p:cNvSpPr txBox="1">
            <a:spLocks/>
          </p:cNvSpPr>
          <p:nvPr/>
        </p:nvSpPr>
        <p:spPr>
          <a:xfrm>
            <a:off x="307679" y="67886"/>
            <a:ext cx="9881349" cy="6424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fi-FI" sz="2400" b="1" dirty="0">
                <a:solidFill>
                  <a:schemeClr val="bg1"/>
                </a:solidFill>
                <a:latin typeface="Dosis ExtraBold"/>
                <a:sym typeface="Dosis ExtraBold"/>
              </a:rPr>
              <a:t>10. M</a:t>
            </a:r>
            <a:r>
              <a:rPr lang="fi-FI" sz="2400" b="1" dirty="0">
                <a:solidFill>
                  <a:schemeClr val="bg1"/>
                </a:solidFill>
                <a:latin typeface="Dosis" pitchFamily="2" charset="0"/>
                <a:sym typeface="Dosis ExtraBold"/>
              </a:rPr>
              <a:t>ielenterveysongelmia kohdanneen ihmisen haastattelutilanne</a:t>
            </a:r>
            <a:endParaRPr lang="fi-FI" sz="2400" dirty="0">
              <a:solidFill>
                <a:schemeClr val="bg1"/>
              </a:solidFill>
              <a:latin typeface="Dosis ExtraBold"/>
              <a:ea typeface="Dosis ExtraBold"/>
              <a:cs typeface="Dosis ExtraBold"/>
              <a:sym typeface="Dosis ExtraBold"/>
            </a:endParaRPr>
          </a:p>
        </p:txBody>
      </p:sp>
      <p:sp>
        <p:nvSpPr>
          <p:cNvPr id="6" name="Tekstiruutu 5">
            <a:extLst>
              <a:ext uri="{FF2B5EF4-FFF2-40B4-BE49-F238E27FC236}">
                <a16:creationId xmlns:a16="http://schemas.microsoft.com/office/drawing/2014/main" id="{E2A8384F-6309-7024-19BA-EC28EA76DB1F}"/>
              </a:ext>
            </a:extLst>
          </p:cNvPr>
          <p:cNvSpPr txBox="1"/>
          <p:nvPr/>
        </p:nvSpPr>
        <p:spPr>
          <a:xfrm>
            <a:off x="4622800" y="1392645"/>
            <a:ext cx="4447924" cy="3568669"/>
          </a:xfrm>
          <a:prstGeom prst="rect">
            <a:avLst/>
          </a:prstGeom>
          <a:noFill/>
        </p:spPr>
        <p:txBody>
          <a:bodyPr wrap="square">
            <a:spAutoFit/>
          </a:bodyPr>
          <a:lstStyle/>
          <a:p>
            <a:pPr marL="114300">
              <a:lnSpc>
                <a:spcPct val="115000"/>
              </a:lnSpc>
              <a:buClr>
                <a:schemeClr val="dk2"/>
              </a:buClr>
              <a:buSzPts val="1800"/>
            </a:pPr>
            <a:r>
              <a:rPr lang="fi-FI" sz="1800" b="1" dirty="0">
                <a:solidFill>
                  <a:schemeClr val="bg1"/>
                </a:solidFill>
                <a:latin typeface="Dosis" pitchFamily="2" charset="0"/>
                <a:sym typeface="Dosis ExtraBold"/>
              </a:rPr>
              <a:t>Vältä</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Kiire päättää haastattelusta,</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ohi tai puolesta puhuminen,</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ennakko-oletukset, </a:t>
            </a:r>
            <a:r>
              <a:rPr lang="fi-FI" sz="1800" dirty="0" err="1">
                <a:solidFill>
                  <a:schemeClr val="bg1"/>
                </a:solidFill>
                <a:latin typeface="Dosis" pitchFamily="2" charset="0"/>
                <a:sym typeface="Dosis ExtraBold"/>
              </a:rPr>
              <a:t>toiseuttaminen</a:t>
            </a:r>
            <a:r>
              <a:rPr lang="fi-FI" sz="1800" dirty="0">
                <a:solidFill>
                  <a:schemeClr val="bg1"/>
                </a:solidFill>
                <a:latin typeface="Dosis" pitchFamily="2" charset="0"/>
                <a:sym typeface="Dosis ExtraBold"/>
              </a:rPr>
              <a:t>, välineellistäminen,</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haastateltavan näkeminen yksipuolisesti potilaan roolissa,</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vanhahtavan terminologian käyttö, </a:t>
            </a:r>
          </a:p>
          <a:p>
            <a:pPr marL="114300">
              <a:lnSpc>
                <a:spcPct val="115000"/>
              </a:lnSpc>
              <a:buClr>
                <a:schemeClr val="dk2"/>
              </a:buClr>
              <a:buSzPts val="1800"/>
            </a:pPr>
            <a:r>
              <a:rPr lang="fi-FI" sz="1800" dirty="0">
                <a:solidFill>
                  <a:schemeClr val="bg1"/>
                </a:solidFill>
                <a:latin typeface="Dosis" pitchFamily="2" charset="0"/>
                <a:sym typeface="Dosis ExtraBold"/>
              </a:rPr>
              <a:t>        esim. sairas –sanassa oletus pysyvyydestä,</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diagnoosikeskeisyyttä, mikäli jutun aihe ei ole diagnoosi.</a:t>
            </a:r>
          </a:p>
        </p:txBody>
      </p:sp>
      <p:sp>
        <p:nvSpPr>
          <p:cNvPr id="3" name="Tekstiruutu 2">
            <a:extLst>
              <a:ext uri="{FF2B5EF4-FFF2-40B4-BE49-F238E27FC236}">
                <a16:creationId xmlns:a16="http://schemas.microsoft.com/office/drawing/2014/main" id="{853DCB8B-9347-3091-37EF-04C826B2871D}"/>
              </a:ext>
            </a:extLst>
          </p:cNvPr>
          <p:cNvSpPr txBox="1"/>
          <p:nvPr/>
        </p:nvSpPr>
        <p:spPr>
          <a:xfrm>
            <a:off x="406815" y="710293"/>
            <a:ext cx="4682961" cy="3887218"/>
          </a:xfrm>
          <a:prstGeom prst="rect">
            <a:avLst/>
          </a:prstGeom>
          <a:noFill/>
        </p:spPr>
        <p:txBody>
          <a:bodyPr wrap="square">
            <a:spAutoFit/>
          </a:bodyPr>
          <a:lstStyle/>
          <a:p>
            <a:pPr marL="114300">
              <a:lnSpc>
                <a:spcPct val="115000"/>
              </a:lnSpc>
              <a:buClr>
                <a:schemeClr val="dk2"/>
              </a:buClr>
              <a:buSzPts val="1800"/>
            </a:pPr>
            <a:r>
              <a:rPr lang="fi-FI" sz="1800" b="1" dirty="0">
                <a:solidFill>
                  <a:schemeClr val="bg1"/>
                </a:solidFill>
                <a:latin typeface="Dosis" pitchFamily="2" charset="0"/>
                <a:sym typeface="Dosis ExtraBold"/>
              </a:rPr>
              <a:t>Suosi</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Riittävä harkinta-aika päättää osallistumisesta.</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Arvostava, kunnioittava, dialoginen kohtaaminen,</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yhdenvertainen, turvallinen ilmapiiri,</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mahdollisuus anonyymiteettiin, </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ihmisen näkeminen oman elämänsä asiantuntijana,</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väljyys aikataulussa ja tarvittaessa tauotus,</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mahdollisuus tukihenkilöön haastattelussa,</a:t>
            </a:r>
          </a:p>
          <a:p>
            <a:pPr marL="457200" indent="-342900">
              <a:lnSpc>
                <a:spcPct val="115000"/>
              </a:lnSpc>
              <a:buClr>
                <a:schemeClr val="dk2"/>
              </a:buClr>
              <a:buSzPts val="1800"/>
              <a:buFont typeface="Arial"/>
              <a:buChar char="●"/>
            </a:pPr>
            <a:r>
              <a:rPr lang="fi-FI" sz="1800" dirty="0">
                <a:solidFill>
                  <a:schemeClr val="bg1"/>
                </a:solidFill>
                <a:latin typeface="Dosis" pitchFamily="2" charset="0"/>
                <a:sym typeface="Dosis ExtraBold"/>
              </a:rPr>
              <a:t>erikseen tarjottu mahdollisuus tekstin tarkistukseen.</a:t>
            </a:r>
          </a:p>
        </p:txBody>
      </p:sp>
    </p:spTree>
    <p:extLst>
      <p:ext uri="{BB962C8B-B14F-4D97-AF65-F5344CB8AC3E}">
        <p14:creationId xmlns:p14="http://schemas.microsoft.com/office/powerpoint/2010/main" val="1032347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75A2FA5D-AA3F-11B6-5556-C8E55C05BF7A}"/>
            </a:ext>
          </a:extLst>
        </p:cNvPr>
        <p:cNvGrpSpPr/>
        <p:nvPr/>
      </p:nvGrpSpPr>
      <p:grpSpPr>
        <a:xfrm>
          <a:off x="0" y="0"/>
          <a:ext cx="0" cy="0"/>
          <a:chOff x="0" y="0"/>
          <a:chExt cx="0" cy="0"/>
        </a:xfrm>
      </p:grpSpPr>
      <p:sp>
        <p:nvSpPr>
          <p:cNvPr id="2" name="Google Shape;61;p14">
            <a:extLst>
              <a:ext uri="{FF2B5EF4-FFF2-40B4-BE49-F238E27FC236}">
                <a16:creationId xmlns:a16="http://schemas.microsoft.com/office/drawing/2014/main" id="{8BA59B04-F804-73F6-84FE-F6EA16E1532B}"/>
              </a:ext>
            </a:extLst>
          </p:cNvPr>
          <p:cNvSpPr txBox="1">
            <a:spLocks/>
          </p:cNvSpPr>
          <p:nvPr/>
        </p:nvSpPr>
        <p:spPr>
          <a:xfrm>
            <a:off x="603770" y="461586"/>
            <a:ext cx="9881349" cy="6424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fi-FI" sz="2400" b="1" dirty="0">
                <a:solidFill>
                  <a:schemeClr val="bg1"/>
                </a:solidFill>
                <a:latin typeface="Dosis ExtraBold"/>
                <a:sym typeface="Dosis ExtraBold"/>
              </a:rPr>
              <a:t>Haastateltavan tietoinen suostumus</a:t>
            </a:r>
            <a:endParaRPr lang="fi-FI" sz="2400" dirty="0">
              <a:solidFill>
                <a:schemeClr val="bg1"/>
              </a:solidFill>
              <a:latin typeface="Dosis ExtraBold"/>
              <a:ea typeface="Dosis ExtraBold"/>
              <a:cs typeface="Dosis ExtraBold"/>
              <a:sym typeface="Dosis ExtraBold"/>
            </a:endParaRPr>
          </a:p>
        </p:txBody>
      </p:sp>
      <p:sp>
        <p:nvSpPr>
          <p:cNvPr id="3" name="Tekstiruutu 2">
            <a:extLst>
              <a:ext uri="{FF2B5EF4-FFF2-40B4-BE49-F238E27FC236}">
                <a16:creationId xmlns:a16="http://schemas.microsoft.com/office/drawing/2014/main" id="{D7F7B430-2971-BF5C-AEDB-7D9A03CA2D32}"/>
              </a:ext>
            </a:extLst>
          </p:cNvPr>
          <p:cNvSpPr txBox="1"/>
          <p:nvPr/>
        </p:nvSpPr>
        <p:spPr>
          <a:xfrm>
            <a:off x="510879" y="1103993"/>
            <a:ext cx="8633121" cy="3214726"/>
          </a:xfrm>
          <a:prstGeom prst="rect">
            <a:avLst/>
          </a:prstGeom>
          <a:noFill/>
        </p:spPr>
        <p:txBody>
          <a:bodyPr wrap="square">
            <a:spAutoFit/>
          </a:bodyPr>
          <a:lstStyle/>
          <a:p>
            <a:pPr marL="114300">
              <a:lnSpc>
                <a:spcPct val="115000"/>
              </a:lnSpc>
              <a:buClr>
                <a:schemeClr val="dk2"/>
              </a:buClr>
              <a:buSzPts val="1800"/>
            </a:pPr>
            <a:r>
              <a:rPr lang="fi-FI" sz="2000" b="1" dirty="0">
                <a:solidFill>
                  <a:schemeClr val="bg1"/>
                </a:solidFill>
                <a:latin typeface="Dosis" pitchFamily="2" charset="0"/>
                <a:sym typeface="Dosis ExtraBold"/>
              </a:rPr>
              <a:t>Varmista, että haastateltavalla on riittävä tieto:</a:t>
            </a:r>
          </a:p>
          <a:p>
            <a:pPr marL="457200" indent="-342900">
              <a:lnSpc>
                <a:spcPct val="115000"/>
              </a:lnSpc>
              <a:buClr>
                <a:schemeClr val="dk2"/>
              </a:buClr>
              <a:buSzPts val="1800"/>
              <a:buFont typeface="Arial"/>
              <a:buChar char="●"/>
            </a:pPr>
            <a:r>
              <a:rPr lang="fi-FI" sz="2000" dirty="0">
                <a:solidFill>
                  <a:schemeClr val="bg1"/>
                </a:solidFill>
                <a:latin typeface="Dosis" pitchFamily="2" charset="0"/>
              </a:rPr>
              <a:t>missä ja milloin juttu julkaistaan ja kuinka kauan se on esillä, </a:t>
            </a:r>
          </a:p>
          <a:p>
            <a:pPr marL="457200" indent="-342900">
              <a:lnSpc>
                <a:spcPct val="115000"/>
              </a:lnSpc>
              <a:buClr>
                <a:schemeClr val="dk2"/>
              </a:buClr>
              <a:buSzPts val="1800"/>
              <a:buFont typeface="Arial"/>
              <a:buChar char="●"/>
            </a:pPr>
            <a:r>
              <a:rPr lang="fi-FI" sz="2000" dirty="0">
                <a:solidFill>
                  <a:schemeClr val="bg1"/>
                </a:solidFill>
                <a:latin typeface="Dosis" pitchFamily="2" charset="0"/>
              </a:rPr>
              <a:t>millainen /miten laaja  yleisö jutulla on, </a:t>
            </a:r>
          </a:p>
          <a:p>
            <a:pPr marL="457200" indent="-342900">
              <a:lnSpc>
                <a:spcPct val="115000"/>
              </a:lnSpc>
              <a:buClr>
                <a:schemeClr val="dk2"/>
              </a:buClr>
              <a:buSzPts val="1800"/>
              <a:buFont typeface="Arial"/>
              <a:buChar char="●"/>
            </a:pPr>
            <a:r>
              <a:rPr lang="fi-FI" sz="2000" dirty="0">
                <a:solidFill>
                  <a:schemeClr val="bg1"/>
                </a:solidFill>
                <a:latin typeface="Dosis" pitchFamily="2" charset="0"/>
              </a:rPr>
              <a:t>millaisessa asiayhteydessä haastateltavan näkemykset esitetään  </a:t>
            </a:r>
          </a:p>
          <a:p>
            <a:pPr marL="457200" indent="-342900">
              <a:lnSpc>
                <a:spcPct val="115000"/>
              </a:lnSpc>
              <a:buClr>
                <a:schemeClr val="dk2"/>
              </a:buClr>
              <a:buSzPts val="1800"/>
              <a:buFont typeface="Arial"/>
              <a:buChar char="●"/>
            </a:pPr>
            <a:r>
              <a:rPr lang="fi-FI" sz="2000" dirty="0">
                <a:solidFill>
                  <a:schemeClr val="bg1"/>
                </a:solidFill>
                <a:latin typeface="Dosis" pitchFamily="2" charset="0"/>
              </a:rPr>
              <a:t>riittävästi aikaa, jotta hän pystyy ymmärtämään saamansa faktat</a:t>
            </a:r>
          </a:p>
          <a:p>
            <a:pPr marL="457200" indent="-342900">
              <a:lnSpc>
                <a:spcPct val="115000"/>
              </a:lnSpc>
              <a:buClr>
                <a:schemeClr val="dk2"/>
              </a:buClr>
              <a:buSzPts val="1800"/>
              <a:buFont typeface="Arial"/>
              <a:buChar char="●"/>
            </a:pPr>
            <a:r>
              <a:rPr lang="fi-FI" sz="2000" dirty="0">
                <a:solidFill>
                  <a:schemeClr val="bg1"/>
                </a:solidFill>
                <a:latin typeface="Dosis" pitchFamily="2" charset="0"/>
              </a:rPr>
              <a:t>tietoiseen suostumukseen ei saa koskaan painostaa.</a:t>
            </a:r>
          </a:p>
          <a:p>
            <a:pPr marL="457200" indent="-342900">
              <a:lnSpc>
                <a:spcPct val="115000"/>
              </a:lnSpc>
              <a:buClr>
                <a:schemeClr val="dk2"/>
              </a:buClr>
              <a:buSzPts val="1800"/>
              <a:buFont typeface="Arial"/>
              <a:buChar char="●"/>
            </a:pPr>
            <a:r>
              <a:rPr lang="fi-FI" sz="2000" dirty="0">
                <a:solidFill>
                  <a:schemeClr val="bg1"/>
                </a:solidFill>
                <a:latin typeface="Dosis" pitchFamily="2" charset="0"/>
              </a:rPr>
              <a:t>Esimerkiksi psykoosisairaus ei automaattisesti tarkoita sitä, etteikö haastateltavalla </a:t>
            </a:r>
          </a:p>
          <a:p>
            <a:pPr marL="114300">
              <a:lnSpc>
                <a:spcPct val="115000"/>
              </a:lnSpc>
              <a:buClr>
                <a:schemeClr val="dk2"/>
              </a:buClr>
              <a:buSzPts val="1800"/>
            </a:pPr>
            <a:r>
              <a:rPr lang="fi-FI" sz="2000" dirty="0">
                <a:solidFill>
                  <a:schemeClr val="bg1"/>
                </a:solidFill>
                <a:latin typeface="Dosis" pitchFamily="2" charset="0"/>
              </a:rPr>
              <a:t>        olisi kykyä antaa tietoista suostumusta.</a:t>
            </a:r>
          </a:p>
          <a:p>
            <a:pPr marL="457200" indent="-342900">
              <a:lnSpc>
                <a:spcPct val="115000"/>
              </a:lnSpc>
              <a:buClr>
                <a:schemeClr val="dk2"/>
              </a:buClr>
              <a:buSzPts val="1800"/>
              <a:buFont typeface="Arial"/>
              <a:buChar char="●"/>
            </a:pPr>
            <a:endParaRPr lang="fi-FI" sz="1800" dirty="0">
              <a:solidFill>
                <a:schemeClr val="bg1"/>
              </a:solidFill>
              <a:latin typeface="Dosis" pitchFamily="2" charset="0"/>
            </a:endParaRPr>
          </a:p>
        </p:txBody>
      </p:sp>
    </p:spTree>
    <p:extLst>
      <p:ext uri="{BB962C8B-B14F-4D97-AF65-F5344CB8AC3E}">
        <p14:creationId xmlns:p14="http://schemas.microsoft.com/office/powerpoint/2010/main" val="35786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34E9138D-A486-8331-8E6D-96E61F2AFD2B}"/>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CA83470A-DD92-3671-A139-6872B67F51D6}"/>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5" name="Google Shape;61;p14">
            <a:extLst>
              <a:ext uri="{FF2B5EF4-FFF2-40B4-BE49-F238E27FC236}">
                <a16:creationId xmlns:a16="http://schemas.microsoft.com/office/drawing/2014/main" id="{645621A2-E347-FA03-E71E-B45FC7B753CF}"/>
              </a:ext>
            </a:extLst>
          </p:cNvPr>
          <p:cNvSpPr txBox="1">
            <a:spLocks/>
          </p:cNvSpPr>
          <p:nvPr/>
        </p:nvSpPr>
        <p:spPr>
          <a:xfrm>
            <a:off x="639768" y="415806"/>
            <a:ext cx="9206937" cy="5175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lvl="8" indent="0">
              <a:buSzPts val="1800"/>
              <a:buNone/>
            </a:pPr>
            <a:r>
              <a:rPr lang="fi-FI" sz="2200" b="1" dirty="0">
                <a:solidFill>
                  <a:schemeClr val="bg1"/>
                </a:solidFill>
                <a:latin typeface="Dosis" pitchFamily="2" charset="0"/>
                <a:sym typeface="Dosis ExtraBold"/>
              </a:rPr>
              <a:t>8. Mielenterveys journalismin kielessä ja sanavalinnoissa</a:t>
            </a:r>
          </a:p>
          <a:p>
            <a:pPr marL="114300" lvl="8" indent="0">
              <a:buSzPts val="1800"/>
              <a:buNone/>
            </a:pPr>
            <a:r>
              <a:rPr lang="fi-FI" sz="2200" b="1" dirty="0">
                <a:solidFill>
                  <a:schemeClr val="bg1"/>
                </a:solidFill>
                <a:latin typeface="Dosis" pitchFamily="2" charset="0"/>
                <a:sym typeface="Dosis ExtraBold"/>
              </a:rPr>
              <a:t>9. Mielenterveysongelmia kokeneiden omat sanavalinnat</a:t>
            </a:r>
          </a:p>
          <a:p>
            <a:pPr marL="114300" lvl="8" indent="0">
              <a:buSzPts val="1800"/>
              <a:buNone/>
            </a:pPr>
            <a:r>
              <a:rPr lang="fi-FI" sz="2200" b="1" dirty="0">
                <a:solidFill>
                  <a:schemeClr val="bg1"/>
                </a:solidFill>
                <a:latin typeface="Dosis" pitchFamily="2" charset="0"/>
                <a:sym typeface="Dosis ExtraBold"/>
              </a:rPr>
              <a:t>10. Mielenterveysongelmia kohdanneen ihmisen haastattelutilanne 	Haastateltavan tietoinen suostumus</a:t>
            </a:r>
          </a:p>
          <a:p>
            <a:pPr marL="114300" lvl="8" indent="0">
              <a:buSzPts val="1800"/>
              <a:buNone/>
            </a:pPr>
            <a:r>
              <a:rPr lang="fi-FI" sz="2200" b="1" dirty="0">
                <a:solidFill>
                  <a:schemeClr val="bg1"/>
                </a:solidFill>
                <a:latin typeface="Dosis" pitchFamily="2" charset="0"/>
              </a:rPr>
              <a:t>11. Taustaa: Mielenterveydestä </a:t>
            </a:r>
          </a:p>
          <a:p>
            <a:pPr marL="114300" lvl="8" indent="0">
              <a:buSzPts val="1800"/>
              <a:buNone/>
            </a:pPr>
            <a:r>
              <a:rPr lang="fi-FI" sz="2200" b="1" dirty="0">
                <a:solidFill>
                  <a:schemeClr val="bg1"/>
                </a:solidFill>
                <a:latin typeface="Dosis" pitchFamily="2" charset="0"/>
              </a:rPr>
              <a:t>	Meillä kaikilla on mielenterveys, jota voi vahvistaa</a:t>
            </a:r>
          </a:p>
          <a:p>
            <a:pPr marL="114300" lvl="8" indent="0">
              <a:buSzPts val="1800"/>
              <a:buNone/>
            </a:pPr>
            <a:r>
              <a:rPr lang="fi-FI" sz="2200" b="1" dirty="0">
                <a:solidFill>
                  <a:schemeClr val="bg1"/>
                </a:solidFill>
                <a:latin typeface="Dosis" pitchFamily="2" charset="0"/>
                <a:sym typeface="Dosis ExtraBold"/>
              </a:rPr>
              <a:t>	Mielenterveyttä suojaavia ja heikentäviä tekijöitä</a:t>
            </a:r>
          </a:p>
          <a:p>
            <a:pPr marL="114300" lvl="8" indent="0">
              <a:buSzPts val="1800"/>
              <a:buNone/>
            </a:pPr>
            <a:r>
              <a:rPr lang="fi-FI" sz="2200" b="1" dirty="0">
                <a:solidFill>
                  <a:schemeClr val="bg1"/>
                </a:solidFill>
                <a:latin typeface="Dosis" pitchFamily="2" charset="0"/>
                <a:sym typeface="Dosis ExtraBold"/>
              </a:rPr>
              <a:t>	</a:t>
            </a:r>
            <a:r>
              <a:rPr lang="fi-FI" sz="2200" b="1" dirty="0">
                <a:solidFill>
                  <a:schemeClr val="bg1"/>
                </a:solidFill>
                <a:latin typeface="Dosis" pitchFamily="2" charset="0"/>
              </a:rPr>
              <a:t>Mielenterveyden ulottuvuudet</a:t>
            </a:r>
          </a:p>
          <a:p>
            <a:pPr marL="114300" lvl="8" indent="0">
              <a:buSzPts val="1800"/>
              <a:buNone/>
            </a:pPr>
            <a:r>
              <a:rPr lang="fi-FI" sz="2200" b="1" dirty="0">
                <a:solidFill>
                  <a:schemeClr val="bg1"/>
                </a:solidFill>
                <a:latin typeface="Dosis" pitchFamily="2" charset="0"/>
              </a:rPr>
              <a:t>	Stigmasta </a:t>
            </a:r>
            <a:endParaRPr lang="fi-FI" sz="2200" b="1" dirty="0">
              <a:solidFill>
                <a:schemeClr val="bg1"/>
              </a:solidFill>
              <a:latin typeface="Dosis" pitchFamily="2" charset="0"/>
              <a:sym typeface="Dosis ExtraBold"/>
            </a:endParaRPr>
          </a:p>
          <a:p>
            <a:pPr marL="114300" lvl="8" indent="0">
              <a:buSzPts val="1800"/>
              <a:buNone/>
            </a:pPr>
            <a:r>
              <a:rPr lang="fi-FI" sz="2200" b="1" dirty="0">
                <a:solidFill>
                  <a:schemeClr val="bg1"/>
                </a:solidFill>
                <a:latin typeface="Dosis" pitchFamily="2" charset="0"/>
                <a:sym typeface="Dosis ExtraBold"/>
              </a:rPr>
              <a:t>12. Mielenterveyspooli</a:t>
            </a:r>
          </a:p>
          <a:p>
            <a:pPr marL="114300" lvl="8" indent="0">
              <a:buSzPts val="1800"/>
              <a:buNone/>
            </a:pPr>
            <a:endParaRPr lang="fi-FI" sz="2400" dirty="0">
              <a:solidFill>
                <a:schemeClr val="bg1"/>
              </a:solidFill>
              <a:latin typeface="Dosis ExtraBold"/>
              <a:ea typeface="Dosis ExtraBold"/>
              <a:cs typeface="Dosis ExtraBold"/>
              <a:sym typeface="Dosis ExtraBold"/>
            </a:endParaRPr>
          </a:p>
          <a:p>
            <a:pPr marL="114300" lvl="8" indent="0">
              <a:buSzPts val="1800"/>
              <a:buNone/>
            </a:pPr>
            <a:endParaRPr lang="fi-FI" sz="2000" dirty="0">
              <a:solidFill>
                <a:schemeClr val="bg1"/>
              </a:solidFill>
              <a:latin typeface="Dosis ExtraBold"/>
              <a:ea typeface="Dosis ExtraBold"/>
              <a:cs typeface="Dosis ExtraBold"/>
              <a:sym typeface="Dosis ExtraBold"/>
            </a:endParaRPr>
          </a:p>
          <a:p>
            <a:pPr marL="114300" lvl="8" indent="0">
              <a:buSzPts val="1800"/>
              <a:buNone/>
            </a:pPr>
            <a:endParaRPr lang="fi-FI" sz="2300" b="1" dirty="0">
              <a:solidFill>
                <a:schemeClr val="bg1"/>
              </a:solidFill>
              <a:latin typeface="Dosis" pitchFamily="2" charset="0"/>
              <a:sym typeface="Dosis ExtraBold"/>
            </a:endParaRPr>
          </a:p>
          <a:p>
            <a:pPr marL="571500" lvl="8" indent="-457200">
              <a:buSzPts val="1800"/>
              <a:buAutoNum type="arabicPeriod"/>
            </a:pPr>
            <a:endParaRPr lang="fi-FI" sz="2000" dirty="0">
              <a:solidFill>
                <a:schemeClr val="bg1"/>
              </a:solidFill>
              <a:latin typeface="Dosis" pitchFamily="2" charset="0"/>
            </a:endParaRPr>
          </a:p>
        </p:txBody>
      </p:sp>
    </p:spTree>
    <p:extLst>
      <p:ext uri="{BB962C8B-B14F-4D97-AF65-F5344CB8AC3E}">
        <p14:creationId xmlns:p14="http://schemas.microsoft.com/office/powerpoint/2010/main" val="1519172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21FEC2BF-2A85-2426-C1E2-6E0BBE668FBE}"/>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2CF71A2A-9F7E-D994-68E1-6EC8CC0CCE04}"/>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5" name="Google Shape;61;p14">
            <a:extLst>
              <a:ext uri="{FF2B5EF4-FFF2-40B4-BE49-F238E27FC236}">
                <a16:creationId xmlns:a16="http://schemas.microsoft.com/office/drawing/2014/main" id="{89C2E372-BEB0-61A3-D710-A1720666D089}"/>
              </a:ext>
            </a:extLst>
          </p:cNvPr>
          <p:cNvSpPr txBox="1">
            <a:spLocks/>
          </p:cNvSpPr>
          <p:nvPr/>
        </p:nvSpPr>
        <p:spPr>
          <a:xfrm>
            <a:off x="187114" y="1135983"/>
            <a:ext cx="8867048" cy="4007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8" indent="-342900">
              <a:buSzPts val="1800"/>
              <a:buFont typeface="Arial"/>
              <a:buChar char="●"/>
            </a:pPr>
            <a:r>
              <a:rPr lang="fi-FI" sz="2000" dirty="0">
                <a:solidFill>
                  <a:schemeClr val="bg1"/>
                </a:solidFill>
                <a:latin typeface="Dosis" pitchFamily="2" charset="0"/>
              </a:rPr>
              <a:t>Mielenterveys on hyvinvoinnin tila, jossa ihminen pystyy näkemään omat kykynsä ja selviytymään elämään kuuluvissa haasteissa sekä työskentelemään ja ottamaan osaa yhteisönsä toimintaan. (WHO 2013.)</a:t>
            </a:r>
          </a:p>
          <a:p>
            <a:pPr marL="457200" lvl="8" indent="-342900">
              <a:buSzPts val="1800"/>
              <a:buFont typeface="Arial"/>
              <a:buChar char="●"/>
            </a:pPr>
            <a:r>
              <a:rPr lang="fi-FI" sz="2000" dirty="0">
                <a:solidFill>
                  <a:schemeClr val="bg1"/>
                </a:solidFill>
                <a:latin typeface="Dosis" pitchFamily="2" charset="0"/>
              </a:rPr>
              <a:t>Maailman terveysjärjestö WHO:n ja Terveyden ja hyvinvoinnin laitoksen mukaan terveyttä ole ilman mielenterveyttä. </a:t>
            </a:r>
          </a:p>
          <a:p>
            <a:pPr marL="457200" lvl="8" indent="-342900">
              <a:buSzPts val="1800"/>
              <a:buFont typeface="Arial"/>
              <a:buChar char="●"/>
            </a:pPr>
            <a:r>
              <a:rPr lang="fi-FI" sz="2000" dirty="0">
                <a:solidFill>
                  <a:schemeClr val="bg1"/>
                </a:solidFill>
                <a:latin typeface="Dosis" pitchFamily="2" charset="0"/>
              </a:rPr>
              <a:t>Mielenterveyteen kuuluvat psyykkinen, fyysinen, sosiaalinen sekä henkinen ulottuvuus. </a:t>
            </a:r>
          </a:p>
          <a:p>
            <a:pPr marL="457200" lvl="8" indent="-342900">
              <a:buSzPts val="1800"/>
              <a:buFont typeface="Arial"/>
              <a:buChar char="●"/>
            </a:pPr>
            <a:r>
              <a:rPr lang="fi-FI" sz="2000" dirty="0">
                <a:solidFill>
                  <a:schemeClr val="bg1"/>
                </a:solidFill>
                <a:latin typeface="Dosis" pitchFamily="2" charset="0"/>
              </a:rPr>
              <a:t>Erilaisten psyykkisten resurssien varantona mielenterveys on huomattavasti enemmän kuin vain mielenterveyden häiriöiden puuttumista. (Terveyden ja hyvinvoinnin laitos 2021; WHO 2018.)</a:t>
            </a:r>
          </a:p>
        </p:txBody>
      </p:sp>
      <p:sp>
        <p:nvSpPr>
          <p:cNvPr id="2" name="Google Shape;61;p14">
            <a:extLst>
              <a:ext uri="{FF2B5EF4-FFF2-40B4-BE49-F238E27FC236}">
                <a16:creationId xmlns:a16="http://schemas.microsoft.com/office/drawing/2014/main" id="{DE45E15C-712F-48FD-399A-8F92E97F34CC}"/>
              </a:ext>
            </a:extLst>
          </p:cNvPr>
          <p:cNvSpPr txBox="1">
            <a:spLocks/>
          </p:cNvSpPr>
          <p:nvPr/>
        </p:nvSpPr>
        <p:spPr>
          <a:xfrm>
            <a:off x="317408" y="193217"/>
            <a:ext cx="8509184" cy="749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fi-FI" sz="2500" dirty="0">
                <a:solidFill>
                  <a:schemeClr val="bg1"/>
                </a:solidFill>
                <a:latin typeface="Dosis ExtraBold"/>
              </a:rPr>
              <a:t>11. TAUSTAA</a:t>
            </a:r>
            <a:br>
              <a:rPr lang="fi-FI" sz="2500" dirty="0">
                <a:solidFill>
                  <a:schemeClr val="bg1"/>
                </a:solidFill>
                <a:latin typeface="Dosis ExtraBold"/>
              </a:rPr>
            </a:br>
            <a:r>
              <a:rPr lang="fi-FI" sz="2500" dirty="0">
                <a:solidFill>
                  <a:schemeClr val="bg1"/>
                </a:solidFill>
                <a:latin typeface="Dosis ExtraBold"/>
              </a:rPr>
              <a:t>Meillä kaikilla on mielenterveys, jota voi vahvistaa </a:t>
            </a:r>
          </a:p>
          <a:p>
            <a:pPr marL="0" indent="0">
              <a:buFont typeface="Arial"/>
              <a:buNone/>
            </a:pPr>
            <a:endParaRPr lang="fi-FI" sz="2500" dirty="0">
              <a:solidFill>
                <a:schemeClr val="bg1"/>
              </a:solidFill>
              <a:latin typeface="Dosis ExtraBold"/>
              <a:ea typeface="Dosis ExtraBold"/>
              <a:cs typeface="Dosis ExtraBold"/>
              <a:sym typeface="Dosis ExtraBold"/>
            </a:endParaRPr>
          </a:p>
        </p:txBody>
      </p:sp>
    </p:spTree>
    <p:extLst>
      <p:ext uri="{BB962C8B-B14F-4D97-AF65-F5344CB8AC3E}">
        <p14:creationId xmlns:p14="http://schemas.microsoft.com/office/powerpoint/2010/main" val="928387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A8BEA1D7-0623-8E99-4C53-5DE641BDC7B5}"/>
            </a:ext>
          </a:extLst>
        </p:cNvPr>
        <p:cNvGrpSpPr/>
        <p:nvPr/>
      </p:nvGrpSpPr>
      <p:grpSpPr>
        <a:xfrm>
          <a:off x="0" y="0"/>
          <a:ext cx="0" cy="0"/>
          <a:chOff x="0" y="0"/>
          <a:chExt cx="0" cy="0"/>
        </a:xfrm>
      </p:grpSpPr>
      <p:sp>
        <p:nvSpPr>
          <p:cNvPr id="2" name="Google Shape;61;p14">
            <a:extLst>
              <a:ext uri="{FF2B5EF4-FFF2-40B4-BE49-F238E27FC236}">
                <a16:creationId xmlns:a16="http://schemas.microsoft.com/office/drawing/2014/main" id="{EA57E8A8-F0D8-3189-0A82-0532568D1EB1}"/>
              </a:ext>
            </a:extLst>
          </p:cNvPr>
          <p:cNvSpPr txBox="1">
            <a:spLocks/>
          </p:cNvSpPr>
          <p:nvPr/>
        </p:nvSpPr>
        <p:spPr>
          <a:xfrm>
            <a:off x="254219" y="7976"/>
            <a:ext cx="8432362" cy="627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fi-FI" sz="2600" dirty="0">
                <a:solidFill>
                  <a:schemeClr val="bg1"/>
                </a:solidFill>
                <a:latin typeface="Dosis ExtraBold"/>
                <a:ea typeface="Dosis ExtraBold"/>
                <a:cs typeface="Dosis ExtraBold"/>
                <a:sym typeface="Dosis ExtraBold"/>
              </a:rPr>
              <a:t>Mielenterveyden suoja- ja riskitekijöitä</a:t>
            </a:r>
          </a:p>
        </p:txBody>
      </p:sp>
      <p:sp>
        <p:nvSpPr>
          <p:cNvPr id="3" name="Suorakulmio: Pyöristetyt kulmat 2">
            <a:extLst>
              <a:ext uri="{FF2B5EF4-FFF2-40B4-BE49-F238E27FC236}">
                <a16:creationId xmlns:a16="http://schemas.microsoft.com/office/drawing/2014/main" id="{9D8E0057-4328-71C0-E2B5-E5CE6A7C7397}"/>
              </a:ext>
            </a:extLst>
          </p:cNvPr>
          <p:cNvSpPr/>
          <p:nvPr/>
        </p:nvSpPr>
        <p:spPr>
          <a:xfrm>
            <a:off x="3101546" y="734093"/>
            <a:ext cx="5335527" cy="4196253"/>
          </a:xfrm>
          <a:prstGeom prst="roundRect">
            <a:avLst/>
          </a:prstGeom>
          <a:solidFill>
            <a:srgbClr val="E4E4E4"/>
          </a:solidFill>
          <a:ln w="28575">
            <a:solidFill>
              <a:srgbClr val="00C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Nuoli: Ylös 5">
            <a:extLst>
              <a:ext uri="{FF2B5EF4-FFF2-40B4-BE49-F238E27FC236}">
                <a16:creationId xmlns:a16="http://schemas.microsoft.com/office/drawing/2014/main" id="{2E334BEC-1968-AEB5-6237-F53E8AB18494}"/>
              </a:ext>
            </a:extLst>
          </p:cNvPr>
          <p:cNvSpPr/>
          <p:nvPr/>
        </p:nvSpPr>
        <p:spPr>
          <a:xfrm>
            <a:off x="5505371" y="1191346"/>
            <a:ext cx="451128" cy="1554738"/>
          </a:xfrm>
          <a:prstGeom prst="upArrow">
            <a:avLst/>
          </a:prstGeom>
          <a:solidFill>
            <a:srgbClr val="0094A4"/>
          </a:solidFill>
          <a:ln>
            <a:solidFill>
              <a:srgbClr val="009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Nuoli: Ylös 13">
            <a:extLst>
              <a:ext uri="{FF2B5EF4-FFF2-40B4-BE49-F238E27FC236}">
                <a16:creationId xmlns:a16="http://schemas.microsoft.com/office/drawing/2014/main" id="{E9296B76-C0EE-8766-1B45-003E1C22B036}"/>
              </a:ext>
            </a:extLst>
          </p:cNvPr>
          <p:cNvSpPr/>
          <p:nvPr/>
        </p:nvSpPr>
        <p:spPr>
          <a:xfrm rot="10800000">
            <a:off x="5510187" y="2738544"/>
            <a:ext cx="446312" cy="1554738"/>
          </a:xfrm>
          <a:prstGeom prst="upArrow">
            <a:avLst/>
          </a:prstGeom>
          <a:solidFill>
            <a:srgbClr val="0094A4"/>
          </a:solidFill>
          <a:ln>
            <a:solidFill>
              <a:srgbClr val="009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Nuoli: Ylös 14">
            <a:extLst>
              <a:ext uri="{FF2B5EF4-FFF2-40B4-BE49-F238E27FC236}">
                <a16:creationId xmlns:a16="http://schemas.microsoft.com/office/drawing/2014/main" id="{AFE138E0-DA17-6209-7775-502D8169C981}"/>
              </a:ext>
            </a:extLst>
          </p:cNvPr>
          <p:cNvSpPr/>
          <p:nvPr/>
        </p:nvSpPr>
        <p:spPr>
          <a:xfrm rot="16200000">
            <a:off x="4061834" y="1191594"/>
            <a:ext cx="423933" cy="2679233"/>
          </a:xfrm>
          <a:prstGeom prst="upArrow">
            <a:avLst/>
          </a:prstGeom>
          <a:solidFill>
            <a:srgbClr val="0094A4"/>
          </a:solidFill>
          <a:ln>
            <a:solidFill>
              <a:srgbClr val="009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Suorakulmio: Pyöristetyt kulmat 18">
            <a:extLst>
              <a:ext uri="{FF2B5EF4-FFF2-40B4-BE49-F238E27FC236}">
                <a16:creationId xmlns:a16="http://schemas.microsoft.com/office/drawing/2014/main" id="{C2AAF94A-3509-ED84-2B49-F994EE26989C}"/>
              </a:ext>
            </a:extLst>
          </p:cNvPr>
          <p:cNvSpPr/>
          <p:nvPr/>
        </p:nvSpPr>
        <p:spPr>
          <a:xfrm>
            <a:off x="5960937" y="1286426"/>
            <a:ext cx="2362397" cy="1151175"/>
          </a:xfrm>
          <a:prstGeom prst="round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Vähemmistöjen integraatio</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Mahdollisuus osallistua ja vaikuttaa</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Suvaitsevaisuus</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Toimivat sosiaalipalvelut</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Yhteisön tuki</a:t>
            </a:r>
          </a:p>
        </p:txBody>
      </p:sp>
      <p:sp>
        <p:nvSpPr>
          <p:cNvPr id="22" name="Google Shape;61;p14">
            <a:extLst>
              <a:ext uri="{FF2B5EF4-FFF2-40B4-BE49-F238E27FC236}">
                <a16:creationId xmlns:a16="http://schemas.microsoft.com/office/drawing/2014/main" id="{5034CCDE-4576-66EA-1163-7F28E3F8291F}"/>
              </a:ext>
            </a:extLst>
          </p:cNvPr>
          <p:cNvSpPr txBox="1">
            <a:spLocks/>
          </p:cNvSpPr>
          <p:nvPr/>
        </p:nvSpPr>
        <p:spPr>
          <a:xfrm>
            <a:off x="223239" y="1583289"/>
            <a:ext cx="2478085" cy="2922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lvl="8" indent="0">
              <a:buSzPts val="1800"/>
              <a:buNone/>
            </a:pPr>
            <a:r>
              <a:rPr lang="fi-FI" sz="1700" b="1" dirty="0">
                <a:solidFill>
                  <a:schemeClr val="bg1"/>
                </a:solidFill>
                <a:latin typeface="Dosis" pitchFamily="2" charset="0"/>
              </a:rPr>
              <a:t>Riskitekijöiden minimoiminen ja suojatekijöiden vahvistaminen niin yksilön, yhteisön ja kuin yhteiskunnan tasoilla parantaa mielenterveysoikeuksia.</a:t>
            </a:r>
          </a:p>
          <a:p>
            <a:pPr marL="114300" lvl="8" indent="0">
              <a:buSzPts val="1800"/>
              <a:buNone/>
            </a:pPr>
            <a:endParaRPr lang="fi-FI" sz="2200" dirty="0">
              <a:solidFill>
                <a:schemeClr val="bg1"/>
              </a:solidFill>
              <a:latin typeface="Dosis" pitchFamily="2" charset="0"/>
            </a:endParaRPr>
          </a:p>
        </p:txBody>
      </p:sp>
      <p:sp>
        <p:nvSpPr>
          <p:cNvPr id="23" name="Suorakulmio: Pyöristetyt kulmat 22">
            <a:extLst>
              <a:ext uri="{FF2B5EF4-FFF2-40B4-BE49-F238E27FC236}">
                <a16:creationId xmlns:a16="http://schemas.microsoft.com/office/drawing/2014/main" id="{4A02A7A3-EE24-76B9-554B-2668FE082449}"/>
              </a:ext>
            </a:extLst>
          </p:cNvPr>
          <p:cNvSpPr/>
          <p:nvPr/>
        </p:nvSpPr>
        <p:spPr>
          <a:xfrm>
            <a:off x="509273" y="884990"/>
            <a:ext cx="987801" cy="606095"/>
          </a:xfrm>
          <a:prstGeom prst="roundRect">
            <a:avLst/>
          </a:prstGeom>
          <a:solidFill>
            <a:schemeClr val="bg1"/>
          </a:solidFill>
          <a:ln w="38100">
            <a:solidFill>
              <a:srgbClr val="009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uorakulmio: Pyöristetyt kulmat 6">
            <a:extLst>
              <a:ext uri="{FF2B5EF4-FFF2-40B4-BE49-F238E27FC236}">
                <a16:creationId xmlns:a16="http://schemas.microsoft.com/office/drawing/2014/main" id="{8D541ACA-7F3C-A416-DD17-73C206A811F6}"/>
              </a:ext>
            </a:extLst>
          </p:cNvPr>
          <p:cNvSpPr/>
          <p:nvPr/>
        </p:nvSpPr>
        <p:spPr>
          <a:xfrm>
            <a:off x="3342840" y="1271614"/>
            <a:ext cx="2051109" cy="1097423"/>
          </a:xfrm>
          <a:prstGeom prst="round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Päihteiden helppo saatavuus</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Köyhyys, ravinnon puute</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Työttömyys</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Syrjintä</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Väkivalta</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Työperäinen stressi</a:t>
            </a:r>
            <a:endParaRPr kumimoji="0" lang="fi-FI" sz="1200" b="0" i="0" u="none" strike="noStrike" kern="1200" cap="none" spc="0" normalizeH="0" baseline="0" noProof="0" dirty="0">
              <a:ln>
                <a:noFill/>
              </a:ln>
              <a:solidFill>
                <a:srgbClr val="000000"/>
              </a:solidFill>
              <a:effectLst/>
              <a:uLnTx/>
              <a:uFillTx/>
              <a:latin typeface="Dosis" pitchFamily="2" charset="0"/>
            </a:endParaRPr>
          </a:p>
        </p:txBody>
      </p:sp>
      <p:sp>
        <p:nvSpPr>
          <p:cNvPr id="5" name="Suorakulmio: Pyöristetyt kulmat 4">
            <a:extLst>
              <a:ext uri="{FF2B5EF4-FFF2-40B4-BE49-F238E27FC236}">
                <a16:creationId xmlns:a16="http://schemas.microsoft.com/office/drawing/2014/main" id="{A12418B1-EC2E-905E-A12C-698BEA31A4E7}"/>
              </a:ext>
            </a:extLst>
          </p:cNvPr>
          <p:cNvSpPr/>
          <p:nvPr/>
        </p:nvSpPr>
        <p:spPr>
          <a:xfrm>
            <a:off x="6010942" y="2708617"/>
            <a:ext cx="2467181" cy="1928783"/>
          </a:xfrm>
          <a:prstGeom prst="round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Positiivinen varhainen vuorovaikutus</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Myönteinen minäkuva</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Itseluottamus</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Turvallisuuden tunne</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Ongelmanratkaisutaidot</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Oppimiskyky</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Vuorovaikutustaidot</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Ystävien ja perheen tuki</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Stressinhallintataidot</a:t>
            </a:r>
            <a:endParaRPr kumimoji="0" lang="fi-FI" sz="1200" b="0" i="0" u="none" strike="noStrike" kern="1200" cap="none" spc="0" normalizeH="0" baseline="0" noProof="0" dirty="0">
              <a:ln>
                <a:noFill/>
              </a:ln>
              <a:solidFill>
                <a:srgbClr val="000000"/>
              </a:solidFill>
              <a:effectLst/>
              <a:uLnTx/>
              <a:uFillTx/>
              <a:latin typeface="Dosis" pitchFamily="2" charset="0"/>
            </a:endParaRPr>
          </a:p>
        </p:txBody>
      </p:sp>
      <p:pic>
        <p:nvPicPr>
          <p:cNvPr id="24" name="Kuva 23" descr="Avoin käsi ja kasvi ääriviiva">
            <a:extLst>
              <a:ext uri="{FF2B5EF4-FFF2-40B4-BE49-F238E27FC236}">
                <a16:creationId xmlns:a16="http://schemas.microsoft.com/office/drawing/2014/main" id="{90606C31-2DB6-0A9A-E374-E44A7ABF2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927" y="868308"/>
            <a:ext cx="592494" cy="592494"/>
          </a:xfrm>
          <a:prstGeom prst="rect">
            <a:avLst/>
          </a:prstGeom>
        </p:spPr>
      </p:pic>
      <p:sp>
        <p:nvSpPr>
          <p:cNvPr id="8" name="Suorakulmio: Pyöristetyt kulmat 7">
            <a:extLst>
              <a:ext uri="{FF2B5EF4-FFF2-40B4-BE49-F238E27FC236}">
                <a16:creationId xmlns:a16="http://schemas.microsoft.com/office/drawing/2014/main" id="{D3803461-04CD-2049-0D43-7251F3DC0EAD}"/>
              </a:ext>
            </a:extLst>
          </p:cNvPr>
          <p:cNvSpPr/>
          <p:nvPr/>
        </p:nvSpPr>
        <p:spPr>
          <a:xfrm>
            <a:off x="3232658" y="2679642"/>
            <a:ext cx="2242511" cy="1944011"/>
          </a:xfrm>
          <a:prstGeom prst="round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Ennenaikainen syntymä</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Kaltoinkohtelu lapsuudessa</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Vanhempien mielenterveys- ja päihdeongelma</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Heikko opintomenestys</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Krooninen unettomuus tai sairaus ja kipu</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Päihdeongelma</a:t>
            </a:r>
          </a:p>
          <a:p>
            <a:pPr marL="0" marR="0" lvl="0" indent="0" defTabSz="457200" rtl="0" eaLnBrk="1" fontAlgn="auto" latinLnBrk="0" hangingPunct="1">
              <a:lnSpc>
                <a:spcPct val="100000"/>
              </a:lnSpc>
              <a:spcBef>
                <a:spcPts val="0"/>
              </a:spcBef>
              <a:spcAft>
                <a:spcPts val="0"/>
              </a:spcAft>
              <a:buClrTx/>
              <a:buSzTx/>
              <a:buFontTx/>
              <a:buNone/>
              <a:tabLst/>
              <a:defRPr/>
            </a:pPr>
            <a:r>
              <a:rPr lang="fi-FI" sz="1200" kern="1200" dirty="0">
                <a:solidFill>
                  <a:srgbClr val="000000"/>
                </a:solidFill>
                <a:latin typeface="Dosis" pitchFamily="2" charset="0"/>
              </a:rPr>
              <a:t>Yksinäisyys</a:t>
            </a:r>
          </a:p>
          <a:p>
            <a:pPr marL="0" marR="0" lvl="0" indent="0"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Dosis" pitchFamily="2" charset="0"/>
              </a:rPr>
              <a:t>Heikko </a:t>
            </a:r>
            <a:r>
              <a:rPr lang="fi-FI" sz="1200" kern="1200" dirty="0">
                <a:solidFill>
                  <a:srgbClr val="000000"/>
                </a:solidFill>
                <a:latin typeface="Dosis" pitchFamily="2" charset="0"/>
              </a:rPr>
              <a:t>stressinsieto</a:t>
            </a:r>
            <a:endParaRPr kumimoji="0" lang="fi-FI" sz="1200" b="0" i="0" u="none" strike="noStrike" kern="1200" cap="none" spc="0" normalizeH="0" baseline="0" noProof="0" dirty="0">
              <a:ln>
                <a:noFill/>
              </a:ln>
              <a:solidFill>
                <a:srgbClr val="000000"/>
              </a:solidFill>
              <a:effectLst/>
              <a:uLnTx/>
              <a:uFillTx/>
              <a:latin typeface="Dosis" pitchFamily="2" charset="0"/>
            </a:endParaRPr>
          </a:p>
        </p:txBody>
      </p:sp>
      <p:sp>
        <p:nvSpPr>
          <p:cNvPr id="25" name="Tekstiruutu 24">
            <a:extLst>
              <a:ext uri="{FF2B5EF4-FFF2-40B4-BE49-F238E27FC236}">
                <a16:creationId xmlns:a16="http://schemas.microsoft.com/office/drawing/2014/main" id="{B311C248-BC9A-3101-4515-1DCB9FEE6A6E}"/>
              </a:ext>
            </a:extLst>
          </p:cNvPr>
          <p:cNvSpPr txBox="1"/>
          <p:nvPr/>
        </p:nvSpPr>
        <p:spPr>
          <a:xfrm>
            <a:off x="2964387" y="2374956"/>
            <a:ext cx="2679232"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schemeClr val="bg1"/>
                </a:solidFill>
                <a:effectLst/>
                <a:uLnTx/>
                <a:uFillTx/>
                <a:latin typeface="Dosis" pitchFamily="2" charset="0"/>
                <a:ea typeface="+mn-ea"/>
                <a:cs typeface="+mn-cs"/>
              </a:rPr>
              <a:t>Heikentäviä riskitekijöitä </a:t>
            </a:r>
          </a:p>
        </p:txBody>
      </p:sp>
      <p:sp>
        <p:nvSpPr>
          <p:cNvPr id="13" name="Tekstiruutu 12">
            <a:extLst>
              <a:ext uri="{FF2B5EF4-FFF2-40B4-BE49-F238E27FC236}">
                <a16:creationId xmlns:a16="http://schemas.microsoft.com/office/drawing/2014/main" id="{E0D090E2-5A88-4730-0295-8B569CFC56B0}"/>
              </a:ext>
            </a:extLst>
          </p:cNvPr>
          <p:cNvSpPr txBox="1"/>
          <p:nvPr/>
        </p:nvSpPr>
        <p:spPr>
          <a:xfrm>
            <a:off x="4311561" y="4552819"/>
            <a:ext cx="276040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600" b="1" kern="1200" dirty="0">
                <a:solidFill>
                  <a:schemeClr val="tx1">
                    <a:lumMod val="65000"/>
                    <a:lumOff val="35000"/>
                  </a:schemeClr>
                </a:solidFill>
                <a:latin typeface="Dosis" pitchFamily="2" charset="0"/>
                <a:ea typeface="+mn-ea"/>
                <a:cs typeface="+mn-cs"/>
              </a:rPr>
              <a:t>Yksilö ja lähisuhteet</a:t>
            </a:r>
          </a:p>
        </p:txBody>
      </p:sp>
      <p:sp>
        <p:nvSpPr>
          <p:cNvPr id="10" name="Tekstiruutu 9">
            <a:extLst>
              <a:ext uri="{FF2B5EF4-FFF2-40B4-BE49-F238E27FC236}">
                <a16:creationId xmlns:a16="http://schemas.microsoft.com/office/drawing/2014/main" id="{77E525F5-FAFF-4A8F-92A6-340EA7821FCE}"/>
              </a:ext>
            </a:extLst>
          </p:cNvPr>
          <p:cNvSpPr txBox="1"/>
          <p:nvPr/>
        </p:nvSpPr>
        <p:spPr>
          <a:xfrm>
            <a:off x="3983609" y="809744"/>
            <a:ext cx="357139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600" b="1" kern="1200" dirty="0">
                <a:solidFill>
                  <a:schemeClr val="tx1">
                    <a:lumMod val="65000"/>
                    <a:lumOff val="35000"/>
                  </a:schemeClr>
                </a:solidFill>
                <a:latin typeface="Dosis" pitchFamily="2" charset="0"/>
                <a:ea typeface="+mn-ea"/>
                <a:cs typeface="+mn-cs"/>
              </a:rPr>
              <a:t>Ympäristö, yhteisö,  yhteiskunta</a:t>
            </a:r>
            <a:endParaRPr kumimoji="0" lang="fi-FI" sz="1600" b="1" i="0" u="none" strike="noStrike" kern="1200" cap="none" spc="0" normalizeH="0" baseline="0" noProof="0" dirty="0">
              <a:ln>
                <a:noFill/>
              </a:ln>
              <a:solidFill>
                <a:schemeClr val="tx1">
                  <a:lumMod val="65000"/>
                  <a:lumOff val="35000"/>
                </a:schemeClr>
              </a:solidFill>
              <a:effectLst/>
              <a:uLnTx/>
              <a:uFillTx/>
              <a:latin typeface="Dosis" pitchFamily="2" charset="0"/>
              <a:ea typeface="+mn-ea"/>
              <a:cs typeface="+mn-cs"/>
            </a:endParaRPr>
          </a:p>
        </p:txBody>
      </p:sp>
      <p:sp>
        <p:nvSpPr>
          <p:cNvPr id="16" name="Nuoli: Ylös 15">
            <a:extLst>
              <a:ext uri="{FF2B5EF4-FFF2-40B4-BE49-F238E27FC236}">
                <a16:creationId xmlns:a16="http://schemas.microsoft.com/office/drawing/2014/main" id="{D6CE20CA-E7F8-0897-B79B-002C707DB378}"/>
              </a:ext>
            </a:extLst>
          </p:cNvPr>
          <p:cNvSpPr/>
          <p:nvPr/>
        </p:nvSpPr>
        <p:spPr>
          <a:xfrm rot="5400000">
            <a:off x="6888393" y="1286668"/>
            <a:ext cx="423932" cy="2527420"/>
          </a:xfrm>
          <a:prstGeom prst="upArrow">
            <a:avLst/>
          </a:prstGeom>
          <a:solidFill>
            <a:srgbClr val="0094A4"/>
          </a:solidFill>
          <a:ln>
            <a:solidFill>
              <a:srgbClr val="009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kstiruutu 11">
            <a:extLst>
              <a:ext uri="{FF2B5EF4-FFF2-40B4-BE49-F238E27FC236}">
                <a16:creationId xmlns:a16="http://schemas.microsoft.com/office/drawing/2014/main" id="{8F276796-B315-E01E-ED59-B102661A6D11}"/>
              </a:ext>
            </a:extLst>
          </p:cNvPr>
          <p:cNvSpPr txBox="1"/>
          <p:nvPr/>
        </p:nvSpPr>
        <p:spPr>
          <a:xfrm>
            <a:off x="5939880" y="2421442"/>
            <a:ext cx="2209459" cy="30333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300" b="1" kern="1200" dirty="0">
                <a:solidFill>
                  <a:schemeClr val="bg1"/>
                </a:solidFill>
                <a:latin typeface="Dosis" pitchFamily="2" charset="0"/>
                <a:ea typeface="+mn-ea"/>
                <a:cs typeface="+mn-cs"/>
              </a:rPr>
              <a:t>Vahvistavia s</a:t>
            </a:r>
            <a:r>
              <a:rPr kumimoji="0" lang="fi-FI" sz="1300" b="1" i="0" u="none" strike="noStrike" kern="1200" cap="none" spc="0" normalizeH="0" baseline="0" noProof="0" dirty="0" err="1">
                <a:ln>
                  <a:noFill/>
                </a:ln>
                <a:solidFill>
                  <a:schemeClr val="bg1"/>
                </a:solidFill>
                <a:effectLst/>
                <a:uLnTx/>
                <a:uFillTx/>
                <a:latin typeface="Dosis" pitchFamily="2" charset="0"/>
                <a:ea typeface="+mn-ea"/>
                <a:cs typeface="+mn-cs"/>
              </a:rPr>
              <a:t>uojatekij</a:t>
            </a:r>
            <a:r>
              <a:rPr lang="fi-FI" sz="1300" b="1" kern="1200" dirty="0">
                <a:solidFill>
                  <a:schemeClr val="bg1"/>
                </a:solidFill>
                <a:latin typeface="Dosis" pitchFamily="2" charset="0"/>
                <a:ea typeface="+mn-ea"/>
                <a:cs typeface="+mn-cs"/>
              </a:rPr>
              <a:t>öitä</a:t>
            </a:r>
            <a:r>
              <a:rPr kumimoji="0" lang="fi-FI" sz="1300" b="1" i="0" u="none" strike="noStrike" kern="1200" cap="none" spc="0" normalizeH="0" baseline="0" noProof="0" dirty="0">
                <a:ln>
                  <a:noFill/>
                </a:ln>
                <a:solidFill>
                  <a:schemeClr val="bg1"/>
                </a:solidFill>
                <a:effectLst/>
                <a:uLnTx/>
                <a:uFillTx/>
                <a:latin typeface="Dosis" pitchFamily="2" charset="0"/>
                <a:ea typeface="+mn-ea"/>
                <a:cs typeface="+mn-cs"/>
              </a:rPr>
              <a:t> </a:t>
            </a:r>
          </a:p>
        </p:txBody>
      </p:sp>
    </p:spTree>
    <p:extLst>
      <p:ext uri="{BB962C8B-B14F-4D97-AF65-F5344CB8AC3E}">
        <p14:creationId xmlns:p14="http://schemas.microsoft.com/office/powerpoint/2010/main" val="237118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p:cNvGrpSpPr/>
        <p:nvPr/>
      </p:nvGrpSpPr>
      <p:grpSpPr>
        <a:xfrm>
          <a:off x="0" y="0"/>
          <a:ext cx="0" cy="0"/>
          <a:chOff x="0" y="0"/>
          <a:chExt cx="0" cy="0"/>
        </a:xfrm>
      </p:grpSpPr>
      <p:sp>
        <p:nvSpPr>
          <p:cNvPr id="4" name="Google Shape;61;p14">
            <a:extLst>
              <a:ext uri="{FF2B5EF4-FFF2-40B4-BE49-F238E27FC236}">
                <a16:creationId xmlns:a16="http://schemas.microsoft.com/office/drawing/2014/main" id="{052B18E2-8646-9B3D-0441-8351803F0666}"/>
              </a:ext>
            </a:extLst>
          </p:cNvPr>
          <p:cNvSpPr txBox="1">
            <a:spLocks/>
          </p:cNvSpPr>
          <p:nvPr/>
        </p:nvSpPr>
        <p:spPr>
          <a:xfrm>
            <a:off x="457419" y="353404"/>
            <a:ext cx="8686581" cy="1045477"/>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58A1A7B6-64CE-C09A-155D-894503D71EC0}"/>
              </a:ext>
            </a:extLst>
          </p:cNvPr>
          <p:cNvSpPr txBox="1">
            <a:spLocks/>
          </p:cNvSpPr>
          <p:nvPr/>
        </p:nvSpPr>
        <p:spPr>
          <a:xfrm>
            <a:off x="377816" y="183199"/>
            <a:ext cx="8432362" cy="627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fi-FI" sz="2800" dirty="0">
                <a:solidFill>
                  <a:schemeClr val="bg1"/>
                </a:solidFill>
                <a:latin typeface="Dosis ExtraBold"/>
                <a:ea typeface="Dosis ExtraBold"/>
                <a:cs typeface="Dosis ExtraBold"/>
                <a:sym typeface="Dosis ExtraBold"/>
              </a:rPr>
              <a:t>Mielenterveyden ulottuvuudet</a:t>
            </a:r>
          </a:p>
        </p:txBody>
      </p:sp>
      <p:sp>
        <p:nvSpPr>
          <p:cNvPr id="3" name="Suorakulmio: Pyöristetyt kulmat 2">
            <a:extLst>
              <a:ext uri="{FF2B5EF4-FFF2-40B4-BE49-F238E27FC236}">
                <a16:creationId xmlns:a16="http://schemas.microsoft.com/office/drawing/2014/main" id="{BF5FC14C-9362-2325-998D-23B5C03FE7D0}"/>
              </a:ext>
            </a:extLst>
          </p:cNvPr>
          <p:cNvSpPr/>
          <p:nvPr/>
        </p:nvSpPr>
        <p:spPr>
          <a:xfrm>
            <a:off x="2355273" y="924788"/>
            <a:ext cx="6534507" cy="3880010"/>
          </a:xfrm>
          <a:prstGeom prst="roundRect">
            <a:avLst/>
          </a:prstGeom>
          <a:solidFill>
            <a:srgbClr val="E4E4E4"/>
          </a:solidFill>
          <a:ln w="28575">
            <a:solidFill>
              <a:srgbClr val="00C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Nuoli: Ylös 5">
            <a:extLst>
              <a:ext uri="{FF2B5EF4-FFF2-40B4-BE49-F238E27FC236}">
                <a16:creationId xmlns:a16="http://schemas.microsoft.com/office/drawing/2014/main" id="{9628BC09-BCDD-2F5C-5C7E-8BCE52AC19A2}"/>
              </a:ext>
            </a:extLst>
          </p:cNvPr>
          <p:cNvSpPr/>
          <p:nvPr/>
        </p:nvSpPr>
        <p:spPr>
          <a:xfrm>
            <a:off x="5041909" y="1463627"/>
            <a:ext cx="832541" cy="1482874"/>
          </a:xfrm>
          <a:prstGeom prst="upArrow">
            <a:avLst/>
          </a:prstGeom>
          <a:solidFill>
            <a:srgbClr val="0094A4"/>
          </a:solidFill>
          <a:ln>
            <a:solidFill>
              <a:srgbClr val="009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iruutu 9">
            <a:extLst>
              <a:ext uri="{FF2B5EF4-FFF2-40B4-BE49-F238E27FC236}">
                <a16:creationId xmlns:a16="http://schemas.microsoft.com/office/drawing/2014/main" id="{3350994D-9640-4719-79A8-F7AB444AF366}"/>
              </a:ext>
            </a:extLst>
          </p:cNvPr>
          <p:cNvSpPr txBox="1"/>
          <p:nvPr/>
        </p:nvSpPr>
        <p:spPr>
          <a:xfrm>
            <a:off x="4245782" y="924788"/>
            <a:ext cx="276040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chemeClr val="tx1">
                    <a:lumMod val="65000"/>
                    <a:lumOff val="35000"/>
                  </a:schemeClr>
                </a:solidFill>
                <a:effectLst/>
                <a:uLnTx/>
                <a:uFillTx/>
                <a:latin typeface="Dosis" pitchFamily="2" charset="0"/>
                <a:ea typeface="+mn-ea"/>
                <a:cs typeface="+mn-cs"/>
              </a:rPr>
              <a:t>Paljon psyykkistä hyvinvointia</a:t>
            </a:r>
          </a:p>
        </p:txBody>
      </p:sp>
      <p:sp>
        <p:nvSpPr>
          <p:cNvPr id="11" name="Tekstiruutu 10">
            <a:extLst>
              <a:ext uri="{FF2B5EF4-FFF2-40B4-BE49-F238E27FC236}">
                <a16:creationId xmlns:a16="http://schemas.microsoft.com/office/drawing/2014/main" id="{4B06AA4E-AF65-AF30-28FB-A5F80B4ED83A}"/>
              </a:ext>
            </a:extLst>
          </p:cNvPr>
          <p:cNvSpPr txBox="1"/>
          <p:nvPr/>
        </p:nvSpPr>
        <p:spPr>
          <a:xfrm>
            <a:off x="2211634" y="2484452"/>
            <a:ext cx="18582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600" b="1" kern="1200" dirty="0">
                <a:solidFill>
                  <a:schemeClr val="tx1">
                    <a:lumMod val="65000"/>
                    <a:lumOff val="35000"/>
                  </a:schemeClr>
                </a:solidFill>
                <a:latin typeface="Dosis" pitchFamily="2" charset="0"/>
                <a:ea typeface="+mn-ea"/>
                <a:cs typeface="+mn-cs"/>
              </a:rPr>
              <a:t>Mielenterveyden</a:t>
            </a:r>
            <a:r>
              <a:rPr kumimoji="0" lang="fi-FI" sz="1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lang="fi-FI" sz="1600" b="1" kern="1200" dirty="0">
                <a:solidFill>
                  <a:schemeClr val="tx1">
                    <a:lumMod val="65000"/>
                    <a:lumOff val="35000"/>
                  </a:schemeClr>
                </a:solidFill>
                <a:latin typeface="Dosis" pitchFamily="2" charset="0"/>
                <a:ea typeface="+mn-ea"/>
                <a:cs typeface="+mn-cs"/>
              </a:rPr>
              <a:t>häiriö</a:t>
            </a:r>
          </a:p>
        </p:txBody>
      </p:sp>
      <p:sp>
        <p:nvSpPr>
          <p:cNvPr id="12" name="Tekstiruutu 11">
            <a:extLst>
              <a:ext uri="{FF2B5EF4-FFF2-40B4-BE49-F238E27FC236}">
                <a16:creationId xmlns:a16="http://schemas.microsoft.com/office/drawing/2014/main" id="{9808D5A9-DDB9-FB58-07A2-0C509874BC2B}"/>
              </a:ext>
            </a:extLst>
          </p:cNvPr>
          <p:cNvSpPr txBox="1"/>
          <p:nvPr/>
        </p:nvSpPr>
        <p:spPr>
          <a:xfrm>
            <a:off x="6932366" y="2533694"/>
            <a:ext cx="18582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chemeClr val="tx1">
                    <a:lumMod val="65000"/>
                    <a:lumOff val="35000"/>
                  </a:schemeClr>
                </a:solidFill>
                <a:effectLst/>
                <a:uLnTx/>
                <a:uFillTx/>
                <a:latin typeface="Dosis" pitchFamily="2" charset="0"/>
                <a:ea typeface="+mn-ea"/>
                <a:cs typeface="+mn-cs"/>
              </a:rPr>
              <a:t>Ei mielenterveyden häiriötä</a:t>
            </a:r>
          </a:p>
        </p:txBody>
      </p:sp>
      <p:sp>
        <p:nvSpPr>
          <p:cNvPr id="13" name="Tekstiruutu 12">
            <a:extLst>
              <a:ext uri="{FF2B5EF4-FFF2-40B4-BE49-F238E27FC236}">
                <a16:creationId xmlns:a16="http://schemas.microsoft.com/office/drawing/2014/main" id="{7E976B2E-A61E-13FD-DB1C-8F7BFE2767B8}"/>
              </a:ext>
            </a:extLst>
          </p:cNvPr>
          <p:cNvSpPr txBox="1"/>
          <p:nvPr/>
        </p:nvSpPr>
        <p:spPr>
          <a:xfrm>
            <a:off x="4276886" y="4451542"/>
            <a:ext cx="276040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600" b="1" kern="1200" dirty="0">
                <a:solidFill>
                  <a:schemeClr val="tx1">
                    <a:lumMod val="65000"/>
                    <a:lumOff val="35000"/>
                  </a:schemeClr>
                </a:solidFill>
                <a:latin typeface="Dosis" pitchFamily="2" charset="0"/>
                <a:ea typeface="+mn-ea"/>
                <a:cs typeface="+mn-cs"/>
              </a:rPr>
              <a:t>Vähän</a:t>
            </a:r>
            <a:r>
              <a:rPr kumimoji="0" lang="fi-FI" sz="1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lang="fi-FI" sz="1600" b="1" kern="1200" dirty="0">
                <a:solidFill>
                  <a:schemeClr val="tx1">
                    <a:lumMod val="65000"/>
                    <a:lumOff val="35000"/>
                  </a:schemeClr>
                </a:solidFill>
                <a:latin typeface="Dosis" pitchFamily="2" charset="0"/>
                <a:ea typeface="+mn-ea"/>
                <a:cs typeface="+mn-cs"/>
              </a:rPr>
              <a:t>psyykkistä hyvinvointia </a:t>
            </a:r>
          </a:p>
        </p:txBody>
      </p:sp>
      <p:sp>
        <p:nvSpPr>
          <p:cNvPr id="14" name="Nuoli: Ylös 13">
            <a:extLst>
              <a:ext uri="{FF2B5EF4-FFF2-40B4-BE49-F238E27FC236}">
                <a16:creationId xmlns:a16="http://schemas.microsoft.com/office/drawing/2014/main" id="{CDD6F34F-AAD3-F66F-7329-E3E0568A478A}"/>
              </a:ext>
            </a:extLst>
          </p:cNvPr>
          <p:cNvSpPr/>
          <p:nvPr/>
        </p:nvSpPr>
        <p:spPr>
          <a:xfrm rot="10800000">
            <a:off x="5061754" y="2946482"/>
            <a:ext cx="832541" cy="1482874"/>
          </a:xfrm>
          <a:prstGeom prst="upArrow">
            <a:avLst/>
          </a:prstGeom>
          <a:solidFill>
            <a:srgbClr val="0094A4"/>
          </a:solidFill>
          <a:ln>
            <a:solidFill>
              <a:srgbClr val="009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Nuoli: Ylös 14">
            <a:extLst>
              <a:ext uri="{FF2B5EF4-FFF2-40B4-BE49-F238E27FC236}">
                <a16:creationId xmlns:a16="http://schemas.microsoft.com/office/drawing/2014/main" id="{D060BB0D-1FC2-05A4-F63E-7AE22918DF41}"/>
              </a:ext>
            </a:extLst>
          </p:cNvPr>
          <p:cNvSpPr/>
          <p:nvPr/>
        </p:nvSpPr>
        <p:spPr>
          <a:xfrm rot="16200000">
            <a:off x="4111746" y="2084645"/>
            <a:ext cx="832541" cy="1482874"/>
          </a:xfrm>
          <a:prstGeom prst="upArrow">
            <a:avLst/>
          </a:prstGeom>
          <a:solidFill>
            <a:srgbClr val="0094A4"/>
          </a:solidFill>
          <a:ln>
            <a:solidFill>
              <a:srgbClr val="009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Nuoli: Ylös 15">
            <a:extLst>
              <a:ext uri="{FF2B5EF4-FFF2-40B4-BE49-F238E27FC236}">
                <a16:creationId xmlns:a16="http://schemas.microsoft.com/office/drawing/2014/main" id="{39A44982-6B17-04F2-593E-3556F280D2A7}"/>
              </a:ext>
            </a:extLst>
          </p:cNvPr>
          <p:cNvSpPr/>
          <p:nvPr/>
        </p:nvSpPr>
        <p:spPr>
          <a:xfrm rot="5400000">
            <a:off x="5848483" y="2084645"/>
            <a:ext cx="832541" cy="1482874"/>
          </a:xfrm>
          <a:prstGeom prst="upArrow">
            <a:avLst/>
          </a:prstGeom>
          <a:solidFill>
            <a:srgbClr val="0094A4"/>
          </a:solidFill>
          <a:ln>
            <a:solidFill>
              <a:srgbClr val="009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Suorakulmio: Pyöristetyt kulmat 17">
            <a:extLst>
              <a:ext uri="{FF2B5EF4-FFF2-40B4-BE49-F238E27FC236}">
                <a16:creationId xmlns:a16="http://schemas.microsoft.com/office/drawing/2014/main" id="{1C8F99A3-5084-9EE0-E3B6-40F766F4C608}"/>
              </a:ext>
            </a:extLst>
          </p:cNvPr>
          <p:cNvSpPr/>
          <p:nvPr/>
        </p:nvSpPr>
        <p:spPr>
          <a:xfrm>
            <a:off x="3279142" y="1350039"/>
            <a:ext cx="1469002" cy="924233"/>
          </a:xfrm>
          <a:prstGeom prst="round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Dosis" pitchFamily="2" charset="0"/>
              </a:rPr>
              <a:t>Mielenterveyden häiriö ja paljon psyykkistä hyvinvointia</a:t>
            </a:r>
          </a:p>
        </p:txBody>
      </p:sp>
      <p:sp>
        <p:nvSpPr>
          <p:cNvPr id="20" name="Suorakulmio: Pyöristetyt kulmat 19">
            <a:extLst>
              <a:ext uri="{FF2B5EF4-FFF2-40B4-BE49-F238E27FC236}">
                <a16:creationId xmlns:a16="http://schemas.microsoft.com/office/drawing/2014/main" id="{4FC90B22-3507-EB40-61EC-BE217BA49E2C}"/>
              </a:ext>
            </a:extLst>
          </p:cNvPr>
          <p:cNvSpPr/>
          <p:nvPr/>
        </p:nvSpPr>
        <p:spPr>
          <a:xfrm>
            <a:off x="3137476" y="3368885"/>
            <a:ext cx="1482875" cy="924233"/>
          </a:xfrm>
          <a:prstGeom prst="round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Dosis" pitchFamily="2" charset="0"/>
              </a:rPr>
              <a:t>Mielenterveyden häiriö ja vähän psyykkistä hyvinvointia</a:t>
            </a:r>
          </a:p>
        </p:txBody>
      </p:sp>
      <p:sp>
        <p:nvSpPr>
          <p:cNvPr id="21" name="Suorakulmio: Pyöristetyt kulmat 20">
            <a:extLst>
              <a:ext uri="{FF2B5EF4-FFF2-40B4-BE49-F238E27FC236}">
                <a16:creationId xmlns:a16="http://schemas.microsoft.com/office/drawing/2014/main" id="{D95826E4-C424-FDA4-3371-A5122C3D12A7}"/>
              </a:ext>
            </a:extLst>
          </p:cNvPr>
          <p:cNvSpPr/>
          <p:nvPr/>
        </p:nvSpPr>
        <p:spPr>
          <a:xfrm>
            <a:off x="6274487" y="3324148"/>
            <a:ext cx="1789963" cy="924233"/>
          </a:xfrm>
          <a:prstGeom prst="round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Dosis" pitchFamily="2" charset="0"/>
              </a:rPr>
              <a:t>Ei mielenterveyden häiriötä ja vähän psyykkistä hyvinvointia</a:t>
            </a:r>
          </a:p>
        </p:txBody>
      </p:sp>
      <p:sp>
        <p:nvSpPr>
          <p:cNvPr id="25" name="Suorakulmio: Pyöristetyt kulmat 24">
            <a:extLst>
              <a:ext uri="{FF2B5EF4-FFF2-40B4-BE49-F238E27FC236}">
                <a16:creationId xmlns:a16="http://schemas.microsoft.com/office/drawing/2014/main" id="{A37E3AB9-D24D-FC8A-8A56-EE5598AB0580}"/>
              </a:ext>
            </a:extLst>
          </p:cNvPr>
          <p:cNvSpPr/>
          <p:nvPr/>
        </p:nvSpPr>
        <p:spPr>
          <a:xfrm>
            <a:off x="6213077" y="1403782"/>
            <a:ext cx="1648437" cy="924233"/>
          </a:xfrm>
          <a:prstGeom prst="round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Dosis" pitchFamily="2" charset="0"/>
              </a:rPr>
              <a:t>Ei mielenterveyden häiriötä ja paljon psyykkistä hyvinvointia</a:t>
            </a:r>
          </a:p>
        </p:txBody>
      </p:sp>
    </p:spTree>
    <p:extLst>
      <p:ext uri="{BB962C8B-B14F-4D97-AF65-F5344CB8AC3E}">
        <p14:creationId xmlns:p14="http://schemas.microsoft.com/office/powerpoint/2010/main" val="2145174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8F3AC9EE-3DFA-23EA-77D7-66DCEB125052}"/>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5A0ED991-DE93-15D9-6BBD-160298178067}"/>
              </a:ext>
            </a:extLst>
          </p:cNvPr>
          <p:cNvSpPr txBox="1">
            <a:spLocks/>
          </p:cNvSpPr>
          <p:nvPr/>
        </p:nvSpPr>
        <p:spPr>
          <a:xfrm>
            <a:off x="355819" y="128587"/>
            <a:ext cx="8686581" cy="1045477"/>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156ABD27-18D3-FF66-9E69-57A12236BF3F}"/>
              </a:ext>
            </a:extLst>
          </p:cNvPr>
          <p:cNvSpPr txBox="1">
            <a:spLocks/>
          </p:cNvSpPr>
          <p:nvPr/>
        </p:nvSpPr>
        <p:spPr>
          <a:xfrm>
            <a:off x="643834" y="128587"/>
            <a:ext cx="9386493" cy="6832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fi-FI" sz="2700" dirty="0">
                <a:solidFill>
                  <a:schemeClr val="bg1"/>
                </a:solidFill>
                <a:latin typeface="Dosis ExtraBold"/>
                <a:ea typeface="Dosis ExtraBold"/>
                <a:cs typeface="Dosis ExtraBold"/>
                <a:sym typeface="Dosis ExtraBold"/>
              </a:rPr>
              <a:t>Stigma</a:t>
            </a:r>
          </a:p>
        </p:txBody>
      </p:sp>
      <p:sp>
        <p:nvSpPr>
          <p:cNvPr id="3" name="Google Shape;61;p14">
            <a:extLst>
              <a:ext uri="{FF2B5EF4-FFF2-40B4-BE49-F238E27FC236}">
                <a16:creationId xmlns:a16="http://schemas.microsoft.com/office/drawing/2014/main" id="{41AED057-1182-F180-66E8-77B11F7E9192}"/>
              </a:ext>
            </a:extLst>
          </p:cNvPr>
          <p:cNvSpPr txBox="1">
            <a:spLocks/>
          </p:cNvSpPr>
          <p:nvPr/>
        </p:nvSpPr>
        <p:spPr>
          <a:xfrm>
            <a:off x="355820" y="651325"/>
            <a:ext cx="8144346" cy="47578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8" indent="-342900">
              <a:buSzPts val="1800"/>
              <a:buFont typeface="Arial"/>
              <a:buChar char="●"/>
            </a:pPr>
            <a:r>
              <a:rPr lang="fi-FI" sz="2000" dirty="0">
                <a:solidFill>
                  <a:schemeClr val="bg1"/>
                </a:solidFill>
                <a:latin typeface="Dosis" pitchFamily="2" charset="0"/>
              </a:rPr>
              <a:t>ihmiseen liitetty kielteinen mielikuva johtuen taustasta, olemuksesta, toiminnasta tai sairaudesta</a:t>
            </a:r>
          </a:p>
          <a:p>
            <a:pPr marL="457200" lvl="8" indent="-342900">
              <a:buSzPts val="1800"/>
              <a:buFont typeface="Arial"/>
              <a:buChar char="●"/>
            </a:pPr>
            <a:r>
              <a:rPr lang="fi-FI" sz="2000" dirty="0">
                <a:solidFill>
                  <a:schemeClr val="bg1"/>
                </a:solidFill>
                <a:latin typeface="Dosis" pitchFamily="2" charset="0"/>
              </a:rPr>
              <a:t>voi ilmetä muun muassa ennakkoluuloina, syyllistämisenä tai epäoikeudenmukaisena ja syrjivänä kohteluna. </a:t>
            </a:r>
          </a:p>
          <a:p>
            <a:pPr marL="457200" lvl="8" indent="-342900">
              <a:buSzPts val="1800"/>
              <a:buFont typeface="Arial"/>
              <a:buChar char="●"/>
            </a:pPr>
            <a:r>
              <a:rPr lang="fi-FI" sz="2000" dirty="0">
                <a:solidFill>
                  <a:schemeClr val="bg1"/>
                </a:solidFill>
                <a:latin typeface="Dosis" pitchFamily="2" charset="0"/>
              </a:rPr>
              <a:t>Ylläpitäviä rakenteita ja mekanismeja ei välttämättä tunnisteta tai tunnusteta.</a:t>
            </a:r>
          </a:p>
          <a:p>
            <a:pPr marL="457200" lvl="8" indent="-342900">
              <a:buSzPts val="1800"/>
              <a:buFont typeface="Arial"/>
              <a:buChar char="●"/>
            </a:pPr>
            <a:r>
              <a:rPr lang="fi-FI" sz="2000" dirty="0">
                <a:solidFill>
                  <a:schemeClr val="bg1"/>
                </a:solidFill>
                <a:latin typeface="Dosis" pitchFamily="2" charset="0"/>
              </a:rPr>
              <a:t>Voi olla sisäistettyä (itsen </a:t>
            </a:r>
            <a:r>
              <a:rPr lang="fi-FI" sz="2000" dirty="0" err="1">
                <a:solidFill>
                  <a:schemeClr val="bg1"/>
                </a:solidFill>
                <a:latin typeface="Dosis" pitchFamily="2" charset="0"/>
              </a:rPr>
              <a:t>stigmatisointi</a:t>
            </a:r>
            <a:r>
              <a:rPr lang="fi-FI" sz="2000" dirty="0">
                <a:solidFill>
                  <a:schemeClr val="bg1"/>
                </a:solidFill>
                <a:latin typeface="Dosis" pitchFamily="2" charset="0"/>
              </a:rPr>
              <a:t>), ulkoista (toisten tuottamaa), yksilöön tai yhteisöön liittyvää.</a:t>
            </a:r>
          </a:p>
          <a:p>
            <a:pPr marL="457200" lvl="8" indent="-342900">
              <a:buSzPts val="1800"/>
              <a:buFont typeface="Arial"/>
              <a:buChar char="●"/>
            </a:pPr>
            <a:r>
              <a:rPr lang="fi-FI" sz="2000" dirty="0">
                <a:solidFill>
                  <a:schemeClr val="bg1"/>
                </a:solidFill>
                <a:latin typeface="Dosis" pitchFamily="2" charset="0"/>
              </a:rPr>
              <a:t>Rakenteellinen syrjintä: syrjiviä käytäntöjä esim. mediassa, terveyspalveluissa, työelämässä, oikeusjärjestelmässä</a:t>
            </a:r>
          </a:p>
          <a:p>
            <a:pPr marL="457200" lvl="8" indent="-342900">
              <a:buSzPts val="1800"/>
              <a:buFont typeface="Arial"/>
              <a:buChar char="●"/>
            </a:pPr>
            <a:r>
              <a:rPr lang="fi-FI" sz="2000" dirty="0">
                <a:solidFill>
                  <a:schemeClr val="bg1"/>
                </a:solidFill>
                <a:latin typeface="Dosis" pitchFamily="2" charset="0"/>
              </a:rPr>
              <a:t>Mielenterveyshäiriöiden yleisyydestä huolimatta stigma aiheuttaa edelleen vaikeutta puhua mielenterveyden häiriöistä.  (THL 2025, </a:t>
            </a:r>
            <a:r>
              <a:rPr lang="fi-FI" sz="2000" dirty="0" err="1">
                <a:solidFill>
                  <a:schemeClr val="bg1"/>
                </a:solidFill>
                <a:latin typeface="Dosis" pitchFamily="2" charset="0"/>
              </a:rPr>
              <a:t>Lasalvia</a:t>
            </a:r>
            <a:r>
              <a:rPr lang="fi-FI" sz="2000" dirty="0">
                <a:solidFill>
                  <a:schemeClr val="bg1"/>
                </a:solidFill>
                <a:latin typeface="Dosis" pitchFamily="2" charset="0"/>
              </a:rPr>
              <a:t> 2012, 5, ASPEN-hankeryhmä 2011, 12)</a:t>
            </a:r>
          </a:p>
          <a:p>
            <a:pPr marL="114300" lvl="8" indent="0">
              <a:buSzPts val="1800"/>
              <a:buNone/>
            </a:pPr>
            <a:endParaRPr lang="fi-FI" sz="2200" dirty="0">
              <a:solidFill>
                <a:schemeClr val="bg1"/>
              </a:solidFill>
              <a:latin typeface="Dosis" pitchFamily="2" charset="0"/>
            </a:endParaRPr>
          </a:p>
        </p:txBody>
      </p:sp>
    </p:spTree>
    <p:extLst>
      <p:ext uri="{BB962C8B-B14F-4D97-AF65-F5344CB8AC3E}">
        <p14:creationId xmlns:p14="http://schemas.microsoft.com/office/powerpoint/2010/main" val="1811972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8FDDBAC3-8522-9425-B43E-5CC7E15ADEB0}"/>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575B64A5-E0DC-0C73-D7C3-68ACC431DB62}"/>
              </a:ext>
            </a:extLst>
          </p:cNvPr>
          <p:cNvSpPr txBox="1">
            <a:spLocks/>
          </p:cNvSpPr>
          <p:nvPr/>
        </p:nvSpPr>
        <p:spPr>
          <a:xfrm>
            <a:off x="355819" y="128587"/>
            <a:ext cx="8686581" cy="1045477"/>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pic>
        <p:nvPicPr>
          <p:cNvPr id="7" name="Kuva 6">
            <a:extLst>
              <a:ext uri="{FF2B5EF4-FFF2-40B4-BE49-F238E27FC236}">
                <a16:creationId xmlns:a16="http://schemas.microsoft.com/office/drawing/2014/main" id="{8BE5C2A7-CFC9-C63B-6AC2-80C2FA775CA9}"/>
              </a:ext>
            </a:extLst>
          </p:cNvPr>
          <p:cNvPicPr>
            <a:picLocks noChangeAspect="1"/>
          </p:cNvPicPr>
          <p:nvPr/>
        </p:nvPicPr>
        <p:blipFill>
          <a:blip r:embed="rId3"/>
          <a:stretch>
            <a:fillRect/>
          </a:stretch>
        </p:blipFill>
        <p:spPr>
          <a:xfrm>
            <a:off x="830098" y="288597"/>
            <a:ext cx="4252090" cy="4243101"/>
          </a:xfrm>
          <a:prstGeom prst="rect">
            <a:avLst/>
          </a:prstGeom>
        </p:spPr>
      </p:pic>
      <p:pic>
        <p:nvPicPr>
          <p:cNvPr id="10" name="Kuva 9">
            <a:extLst>
              <a:ext uri="{FF2B5EF4-FFF2-40B4-BE49-F238E27FC236}">
                <a16:creationId xmlns:a16="http://schemas.microsoft.com/office/drawing/2014/main" id="{523E9B51-3BC2-D893-02CF-3F86A2D6456E}"/>
              </a:ext>
            </a:extLst>
          </p:cNvPr>
          <p:cNvPicPr>
            <a:picLocks noChangeAspect="1"/>
          </p:cNvPicPr>
          <p:nvPr/>
        </p:nvPicPr>
        <p:blipFill>
          <a:blip r:embed="rId4"/>
          <a:stretch>
            <a:fillRect/>
          </a:stretch>
        </p:blipFill>
        <p:spPr>
          <a:xfrm>
            <a:off x="4572000" y="611802"/>
            <a:ext cx="4073344" cy="4073344"/>
          </a:xfrm>
          <a:prstGeom prst="rect">
            <a:avLst/>
          </a:prstGeom>
        </p:spPr>
      </p:pic>
    </p:spTree>
    <p:extLst>
      <p:ext uri="{BB962C8B-B14F-4D97-AF65-F5344CB8AC3E}">
        <p14:creationId xmlns:p14="http://schemas.microsoft.com/office/powerpoint/2010/main" val="2320086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026CB6E1-EF36-F317-FA80-744C95727178}"/>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47F5982B-6B70-17A3-DE70-EFF7CB391C91}"/>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5" name="Google Shape;61;p14">
            <a:extLst>
              <a:ext uri="{FF2B5EF4-FFF2-40B4-BE49-F238E27FC236}">
                <a16:creationId xmlns:a16="http://schemas.microsoft.com/office/drawing/2014/main" id="{2561D9CE-237B-F0D0-246F-15775E09E154}"/>
              </a:ext>
            </a:extLst>
          </p:cNvPr>
          <p:cNvSpPr txBox="1">
            <a:spLocks/>
          </p:cNvSpPr>
          <p:nvPr/>
        </p:nvSpPr>
        <p:spPr>
          <a:xfrm>
            <a:off x="144999" y="712949"/>
            <a:ext cx="8999001" cy="4007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8" indent="-342900">
              <a:buSzPts val="1800"/>
              <a:buFont typeface="Arial"/>
              <a:buChar char="●"/>
            </a:pPr>
            <a:r>
              <a:rPr lang="fi-FI" sz="2000" dirty="0">
                <a:solidFill>
                  <a:schemeClr val="bg1"/>
                </a:solidFill>
                <a:latin typeface="Dosis" pitchFamily="2" charset="0"/>
              </a:rPr>
              <a:t>Mielenterveyspooli on 37 mielenterveystyön toimijan verkosto. </a:t>
            </a:r>
          </a:p>
          <a:p>
            <a:pPr marL="457200" lvl="8" indent="-342900">
              <a:buSzPts val="1800"/>
              <a:buFont typeface="Arial"/>
              <a:buChar char="●"/>
            </a:pPr>
            <a:r>
              <a:rPr lang="fi-FI" sz="2000" dirty="0">
                <a:solidFill>
                  <a:schemeClr val="bg1"/>
                </a:solidFill>
                <a:latin typeface="Dosis" pitchFamily="2" charset="0"/>
              </a:rPr>
              <a:t>Mielenterveyspooli vahvistaa mielenterveyttä suomalaisessa yhteiskunnassa mielenterveyspolitiikan avulla, muun muassa tekemällä aloitteita, tukemalla lainvalmistelua sekä vaikuttamalla poliittisiin prosesseihin mielenterveystiedolla. </a:t>
            </a:r>
          </a:p>
          <a:p>
            <a:pPr marL="457200" lvl="8" indent="-342900">
              <a:buSzPts val="1800"/>
              <a:buFont typeface="Arial"/>
              <a:buChar char="●"/>
            </a:pPr>
            <a:r>
              <a:rPr lang="fi-FI" sz="2000" dirty="0">
                <a:solidFill>
                  <a:schemeClr val="bg1"/>
                </a:solidFill>
                <a:latin typeface="Dosis" pitchFamily="2" charset="0"/>
              </a:rPr>
              <a:t>Jäseniin kuuluu muun muassa mielenterveyshäiriöitä kohdanneiden ja mielenterveyskuntoutujien ja heidän omaistensa järjestöjä, ammattiliittoja ja valtion sektoritutkimuslaitoksia.</a:t>
            </a:r>
          </a:p>
          <a:p>
            <a:pPr marL="457200" lvl="8" indent="-342900">
              <a:buSzPts val="1800"/>
              <a:buFont typeface="Arial"/>
              <a:buChar char="●"/>
            </a:pPr>
            <a:r>
              <a:rPr lang="fi-FI" sz="2000" dirty="0">
                <a:solidFill>
                  <a:schemeClr val="bg1"/>
                </a:solidFill>
                <a:latin typeface="Dosis" pitchFamily="2" charset="0"/>
              </a:rPr>
              <a:t>Keskeisiä tavoitteita on muun muassa paremmat mielenterveysoikeudet, vaikuttavat </a:t>
            </a:r>
          </a:p>
          <a:p>
            <a:pPr marL="114300" lvl="8" indent="0">
              <a:buSzPts val="1800"/>
              <a:buNone/>
            </a:pPr>
            <a:r>
              <a:rPr lang="fi-FI" sz="2000" dirty="0">
                <a:solidFill>
                  <a:schemeClr val="bg1"/>
                </a:solidFill>
                <a:latin typeface="Dosis" pitchFamily="2" charset="0"/>
              </a:rPr>
              <a:t>       ja tarpeenmukaiset mielenterveyspalvelut sekä mielenterveysvaikutusten arviointi           </a:t>
            </a:r>
          </a:p>
          <a:p>
            <a:pPr marL="114300" lvl="8" indent="0">
              <a:buSzPts val="1800"/>
              <a:buNone/>
            </a:pPr>
            <a:r>
              <a:rPr lang="fi-FI" sz="2000" dirty="0">
                <a:solidFill>
                  <a:schemeClr val="bg1"/>
                </a:solidFill>
                <a:latin typeface="Dosis" pitchFamily="2" charset="0"/>
              </a:rPr>
              <a:t>        kaikilla päätöksenteon tasoilla.</a:t>
            </a:r>
            <a:endParaRPr lang="fi-FI" sz="2000" dirty="0">
              <a:solidFill>
                <a:schemeClr val="bg1"/>
              </a:solidFill>
              <a:latin typeface="Dosis" pitchFamily="2" charset="0"/>
              <a:sym typeface="Dosis ExtraBold"/>
            </a:endParaRPr>
          </a:p>
        </p:txBody>
      </p:sp>
      <p:sp>
        <p:nvSpPr>
          <p:cNvPr id="2" name="Google Shape;61;p14">
            <a:extLst>
              <a:ext uri="{FF2B5EF4-FFF2-40B4-BE49-F238E27FC236}">
                <a16:creationId xmlns:a16="http://schemas.microsoft.com/office/drawing/2014/main" id="{D70C0AC3-43C1-AE94-997F-3E6903295561}"/>
              </a:ext>
            </a:extLst>
          </p:cNvPr>
          <p:cNvSpPr txBox="1">
            <a:spLocks/>
          </p:cNvSpPr>
          <p:nvPr/>
        </p:nvSpPr>
        <p:spPr>
          <a:xfrm>
            <a:off x="281840" y="156887"/>
            <a:ext cx="6377986" cy="749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fi-FI" sz="2400" dirty="0">
                <a:solidFill>
                  <a:schemeClr val="bg1"/>
                </a:solidFill>
                <a:latin typeface="Dosis ExtraBold"/>
                <a:ea typeface="Dosis ExtraBold"/>
                <a:cs typeface="Dosis ExtraBold"/>
                <a:sym typeface="Dosis ExtraBold"/>
              </a:rPr>
              <a:t>12. Mielenterveyspooli</a:t>
            </a:r>
          </a:p>
        </p:txBody>
      </p:sp>
    </p:spTree>
    <p:extLst>
      <p:ext uri="{BB962C8B-B14F-4D97-AF65-F5344CB8AC3E}">
        <p14:creationId xmlns:p14="http://schemas.microsoft.com/office/powerpoint/2010/main" val="4025396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E11B6A6B-4C88-4895-BEB4-B20065C9A109}"/>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E6049C2A-9D01-2E74-32D0-4A42B05F7C77}"/>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pic>
        <p:nvPicPr>
          <p:cNvPr id="6" name="Kuva 5">
            <a:extLst>
              <a:ext uri="{FF2B5EF4-FFF2-40B4-BE49-F238E27FC236}">
                <a16:creationId xmlns:a16="http://schemas.microsoft.com/office/drawing/2014/main" id="{9177DC1F-CB5C-8995-4972-85235601DDAF}"/>
              </a:ext>
            </a:extLst>
          </p:cNvPr>
          <p:cNvPicPr>
            <a:picLocks noChangeAspect="1"/>
          </p:cNvPicPr>
          <p:nvPr/>
        </p:nvPicPr>
        <p:blipFill>
          <a:blip r:embed="rId3"/>
          <a:stretch>
            <a:fillRect/>
          </a:stretch>
        </p:blipFill>
        <p:spPr>
          <a:xfrm>
            <a:off x="638735" y="672951"/>
            <a:ext cx="7866529" cy="4046034"/>
          </a:xfrm>
          <a:prstGeom prst="rect">
            <a:avLst/>
          </a:prstGeom>
        </p:spPr>
      </p:pic>
    </p:spTree>
    <p:extLst>
      <p:ext uri="{BB962C8B-B14F-4D97-AF65-F5344CB8AC3E}">
        <p14:creationId xmlns:p14="http://schemas.microsoft.com/office/powerpoint/2010/main" val="365675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149C4BBC-3D4C-83BD-7234-3842667EAD79}"/>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D4CE9BE3-213C-E406-E4B3-80C563FE607B}"/>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5" name="Google Shape;61;p14">
            <a:extLst>
              <a:ext uri="{FF2B5EF4-FFF2-40B4-BE49-F238E27FC236}">
                <a16:creationId xmlns:a16="http://schemas.microsoft.com/office/drawing/2014/main" id="{72D947A3-3C1F-661E-5C9E-EBF9F57E3F1E}"/>
              </a:ext>
            </a:extLst>
          </p:cNvPr>
          <p:cNvSpPr txBox="1">
            <a:spLocks/>
          </p:cNvSpPr>
          <p:nvPr/>
        </p:nvSpPr>
        <p:spPr>
          <a:xfrm>
            <a:off x="203111" y="1417904"/>
            <a:ext cx="8999001" cy="40415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8" indent="-342900">
              <a:buSzPts val="1800"/>
              <a:buFont typeface="Arial"/>
              <a:buChar char="●"/>
            </a:pPr>
            <a:r>
              <a:rPr lang="fi-FI" sz="2300" dirty="0">
                <a:solidFill>
                  <a:schemeClr val="bg1"/>
                </a:solidFill>
                <a:latin typeface="Dosis" pitchFamily="2" charset="0"/>
              </a:rPr>
              <a:t>media, toimittajat ja muut sisällöntuottajat ovat avainroolissa ajankohtaisen mielenterveystiedon välittämisessä, </a:t>
            </a:r>
          </a:p>
          <a:p>
            <a:pPr marL="457200" lvl="8" indent="-342900">
              <a:buSzPts val="1800"/>
              <a:buFont typeface="Arial"/>
              <a:buChar char="●"/>
            </a:pPr>
            <a:r>
              <a:rPr lang="fi-FI" sz="2300" dirty="0">
                <a:solidFill>
                  <a:schemeClr val="bg1"/>
                </a:solidFill>
                <a:latin typeface="Dosis" pitchFamily="2" charset="0"/>
              </a:rPr>
              <a:t>medialla on valta ja vastuu vahvistaa tietoa ja ymmärrystä ilmiöistä, </a:t>
            </a:r>
          </a:p>
          <a:p>
            <a:r>
              <a:rPr lang="fi-FI" sz="2300" dirty="0">
                <a:solidFill>
                  <a:schemeClr val="bg1"/>
                </a:solidFill>
                <a:latin typeface="Dosis"/>
              </a:rPr>
              <a:t>mediamaisemassa yksilön rinnalle tarvitaan paitsi yhteiskuntaa, myös yhteisöä ja yhteisöllisyyden rakentajia,</a:t>
            </a:r>
          </a:p>
          <a:p>
            <a:r>
              <a:rPr lang="fi-FI" sz="2300" dirty="0">
                <a:solidFill>
                  <a:schemeClr val="bg1"/>
                </a:solidFill>
                <a:latin typeface="Dosis"/>
              </a:rPr>
              <a:t>diagnoosi-, ongelma- ja kriisipuheen lisäksi tarvitaan ratkaisukeskeisyyttä,</a:t>
            </a:r>
          </a:p>
          <a:p>
            <a:r>
              <a:rPr lang="fi-FI" sz="2300" dirty="0">
                <a:solidFill>
                  <a:schemeClr val="bg1"/>
                </a:solidFill>
                <a:latin typeface="Dosis" pitchFamily="2" charset="0"/>
              </a:rPr>
              <a:t>ihmis- ja perusoikeusnäkökulmat täydentäisivät mielenterveyden mediamaisemaa,</a:t>
            </a:r>
          </a:p>
          <a:p>
            <a:endParaRPr lang="fi-FI" sz="2400" dirty="0">
              <a:solidFill>
                <a:schemeClr val="bg1"/>
              </a:solidFill>
              <a:latin typeface="Dosis" pitchFamily="2" charset="0"/>
            </a:endParaRPr>
          </a:p>
        </p:txBody>
      </p:sp>
      <p:sp>
        <p:nvSpPr>
          <p:cNvPr id="2" name="Google Shape;61;p14">
            <a:extLst>
              <a:ext uri="{FF2B5EF4-FFF2-40B4-BE49-F238E27FC236}">
                <a16:creationId xmlns:a16="http://schemas.microsoft.com/office/drawing/2014/main" id="{CBACEB83-C853-F388-EFF5-5AA13A2E3CF7}"/>
              </a:ext>
            </a:extLst>
          </p:cNvPr>
          <p:cNvSpPr txBox="1">
            <a:spLocks/>
          </p:cNvSpPr>
          <p:nvPr/>
        </p:nvSpPr>
        <p:spPr>
          <a:xfrm>
            <a:off x="411166" y="313509"/>
            <a:ext cx="8582890" cy="5782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fi-FI" sz="2800" dirty="0">
                <a:solidFill>
                  <a:schemeClr val="bg1"/>
                </a:solidFill>
                <a:latin typeface="Dosis ExtraBold"/>
                <a:ea typeface="Dosis ExtraBold"/>
                <a:cs typeface="Dosis ExtraBold"/>
                <a:sym typeface="Dosis ExtraBold"/>
              </a:rPr>
              <a:t>1. JOHDANTO</a:t>
            </a:r>
            <a:br>
              <a:rPr lang="fi-FI" sz="2800" dirty="0">
                <a:solidFill>
                  <a:schemeClr val="bg1"/>
                </a:solidFill>
                <a:latin typeface="Dosis ExtraBold"/>
                <a:ea typeface="Dosis ExtraBold"/>
                <a:cs typeface="Dosis ExtraBold"/>
                <a:sym typeface="Dosis ExtraBold"/>
              </a:rPr>
            </a:br>
            <a:r>
              <a:rPr lang="fi-FI" sz="2800" dirty="0">
                <a:solidFill>
                  <a:schemeClr val="bg1"/>
                </a:solidFill>
                <a:latin typeface="Dosis ExtraBold"/>
                <a:ea typeface="Dosis ExtraBold"/>
                <a:cs typeface="Dosis ExtraBold"/>
                <a:sym typeface="Dosis ExtraBold"/>
              </a:rPr>
              <a:t>Miksi tarvitaan mediaopas mielenterveysoikeuksista?</a:t>
            </a:r>
          </a:p>
        </p:txBody>
      </p:sp>
    </p:spTree>
    <p:extLst>
      <p:ext uri="{BB962C8B-B14F-4D97-AF65-F5344CB8AC3E}">
        <p14:creationId xmlns:p14="http://schemas.microsoft.com/office/powerpoint/2010/main" val="283120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66B89C86-F7B2-FD3A-12DF-EB307625970B}"/>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6247938A-989C-5C96-C31A-A48D6B13B201}"/>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5" name="Google Shape;61;p14">
            <a:extLst>
              <a:ext uri="{FF2B5EF4-FFF2-40B4-BE49-F238E27FC236}">
                <a16:creationId xmlns:a16="http://schemas.microsoft.com/office/drawing/2014/main" id="{9FBA8482-A1DD-DB18-EDEC-B8B5C30CEE48}"/>
              </a:ext>
            </a:extLst>
          </p:cNvPr>
          <p:cNvSpPr txBox="1">
            <a:spLocks/>
          </p:cNvSpPr>
          <p:nvPr/>
        </p:nvSpPr>
        <p:spPr>
          <a:xfrm>
            <a:off x="264849" y="685612"/>
            <a:ext cx="8614301" cy="4457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fi-FI" sz="2300" dirty="0">
                <a:solidFill>
                  <a:schemeClr val="bg1"/>
                </a:solidFill>
                <a:latin typeface="Dosis" pitchFamily="2" charset="0"/>
              </a:rPr>
              <a:t>mielenterveyttä tukevassa yhteiskunnassa mielenterveysoikeudet eli mielenterveyteen liittyvät perus- ja ihmisoikeudet huomioidaan ja niistä on mahdollista saada tietoa </a:t>
            </a:r>
          </a:p>
          <a:p>
            <a:r>
              <a:rPr lang="fi-FI" sz="2300" dirty="0">
                <a:solidFill>
                  <a:schemeClr val="bg1"/>
                </a:solidFill>
                <a:latin typeface="Dosis" pitchFamily="2" charset="0"/>
              </a:rPr>
              <a:t>parempi kokonaiskuva mielenterveydestä ja mielenterveysoikeuksista on koko yhteiskunnan, myös tiedonvälityksen asia,</a:t>
            </a:r>
          </a:p>
          <a:p>
            <a:pPr marL="457200" lvl="8" indent="-342900">
              <a:buSzPts val="1800"/>
              <a:buFont typeface="Arial"/>
              <a:buChar char="●"/>
            </a:pPr>
            <a:r>
              <a:rPr lang="fi-FI" sz="2300" dirty="0">
                <a:solidFill>
                  <a:schemeClr val="bg1"/>
                </a:solidFill>
                <a:latin typeface="Dosis" pitchFamily="2" charset="0"/>
              </a:rPr>
              <a:t>aihevalinnoilla, näkökulmilla, terminologialla ja käsittelyn laadulla on väliä,</a:t>
            </a:r>
          </a:p>
          <a:p>
            <a:pPr marL="457200" lvl="8" indent="-342900">
              <a:buSzPts val="1800"/>
              <a:buFont typeface="Arial"/>
              <a:buChar char="●"/>
            </a:pPr>
            <a:r>
              <a:rPr lang="fi-FI" sz="2300" dirty="0">
                <a:solidFill>
                  <a:schemeClr val="bg1"/>
                </a:solidFill>
                <a:latin typeface="Dosis" pitchFamily="2" charset="0"/>
              </a:rPr>
              <a:t>ilmiöiden taustatekijöiden ja yhteiskunnallisten yhteyksien osoittamisella on väliä.</a:t>
            </a:r>
          </a:p>
        </p:txBody>
      </p:sp>
    </p:spTree>
    <p:extLst>
      <p:ext uri="{BB962C8B-B14F-4D97-AF65-F5344CB8AC3E}">
        <p14:creationId xmlns:p14="http://schemas.microsoft.com/office/powerpoint/2010/main" val="310066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C9319C03-396C-3ADE-F73B-47F955B2B2DB}"/>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FE652FAD-CCE2-4782-4C28-EAE7AE5CF7BE}"/>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5" name="Google Shape;61;p14">
            <a:extLst>
              <a:ext uri="{FF2B5EF4-FFF2-40B4-BE49-F238E27FC236}">
                <a16:creationId xmlns:a16="http://schemas.microsoft.com/office/drawing/2014/main" id="{A29E1A65-5F2D-E2AD-007A-BE3B32AA8FA4}"/>
              </a:ext>
            </a:extLst>
          </p:cNvPr>
          <p:cNvSpPr txBox="1">
            <a:spLocks/>
          </p:cNvSpPr>
          <p:nvPr/>
        </p:nvSpPr>
        <p:spPr>
          <a:xfrm>
            <a:off x="219568" y="1045919"/>
            <a:ext cx="9224912" cy="40040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fi-FI" sz="2000" dirty="0">
                <a:solidFill>
                  <a:schemeClr val="bg1"/>
                </a:solidFill>
                <a:latin typeface="Dosis" pitchFamily="2" charset="0"/>
              </a:rPr>
              <a:t>Mielenterveyteen liittyvät perus- ja ihmisoikeudet = mielenterveysoikeudet </a:t>
            </a:r>
          </a:p>
          <a:p>
            <a:r>
              <a:rPr lang="fi-FI" sz="2000" dirty="0">
                <a:solidFill>
                  <a:schemeClr val="bg1"/>
                </a:solidFill>
                <a:latin typeface="Dosis" pitchFamily="2" charset="0"/>
              </a:rPr>
              <a:t>Eivät ole virallisesti oma oikeuksien kategoriansa,</a:t>
            </a:r>
          </a:p>
          <a:p>
            <a:r>
              <a:rPr lang="fi-FI" sz="2000" dirty="0">
                <a:solidFill>
                  <a:schemeClr val="bg1"/>
                </a:solidFill>
                <a:latin typeface="Dosis" pitchFamily="2" charset="0"/>
              </a:rPr>
              <a:t>Tuovat mielenterveyden näkökulman perus- ja ihmisoikeuksiin sekä niiden </a:t>
            </a:r>
          </a:p>
          <a:p>
            <a:pPr marL="114300" indent="0">
              <a:buNone/>
            </a:pPr>
            <a:r>
              <a:rPr lang="fi-FI" sz="2000" dirty="0">
                <a:solidFill>
                  <a:schemeClr val="bg1"/>
                </a:solidFill>
                <a:latin typeface="Dosis" pitchFamily="2" charset="0"/>
              </a:rPr>
              <a:t>       seurantaan ja valvontaan.</a:t>
            </a:r>
          </a:p>
          <a:p>
            <a:r>
              <a:rPr lang="fi-FI" sz="2000" dirty="0">
                <a:solidFill>
                  <a:schemeClr val="bg1"/>
                </a:solidFill>
                <a:latin typeface="Dosis" pitchFamily="2" charset="0"/>
              </a:rPr>
              <a:t>Perus- ja ihmisoikeuksien toteutuminen tukee mielenterveyttä.</a:t>
            </a:r>
          </a:p>
          <a:p>
            <a:r>
              <a:rPr lang="fi-FI" sz="2000" dirty="0">
                <a:solidFill>
                  <a:schemeClr val="bg1"/>
                </a:solidFill>
                <a:latin typeface="Dosis" pitchFamily="2" charset="0"/>
              </a:rPr>
              <a:t>Mielenterveysoikeudet kuuluvat jokaiselle yhteiskunnan jäsenelle</a:t>
            </a:r>
          </a:p>
          <a:p>
            <a:r>
              <a:rPr lang="fi-FI" sz="2000" dirty="0">
                <a:solidFill>
                  <a:schemeClr val="bg1"/>
                </a:solidFill>
                <a:latin typeface="Dosis" pitchFamily="2" charset="0"/>
              </a:rPr>
              <a:t>Niiden toteutumista tulee seurata sekä huolehtia niiden perustasta ja vahvistamisesta. </a:t>
            </a:r>
          </a:p>
          <a:p>
            <a:r>
              <a:rPr lang="fi-FI" sz="2000" dirty="0">
                <a:solidFill>
                  <a:schemeClr val="bg1"/>
                </a:solidFill>
                <a:latin typeface="Dosis" pitchFamily="2" charset="0"/>
              </a:rPr>
              <a:t>Mielenterveyttä suojaavien tekijöiden vahvistaminen ja sitä heikentävien tekijöiden vähentäminen yhteiskunnassa sisältyy mielenterveysoikeuksiin.</a:t>
            </a:r>
          </a:p>
          <a:p>
            <a:r>
              <a:rPr lang="fi-FI" sz="2000" dirty="0">
                <a:solidFill>
                  <a:schemeClr val="bg1"/>
                </a:solidFill>
                <a:latin typeface="Dosis" pitchFamily="2" charset="0"/>
              </a:rPr>
              <a:t>Lisätietoa mielenterveysoikeuksista: mielenterveyspooli.fi/oikeus-mielenterveyteen/</a:t>
            </a:r>
          </a:p>
        </p:txBody>
      </p:sp>
      <p:sp>
        <p:nvSpPr>
          <p:cNvPr id="2" name="Google Shape;61;p14">
            <a:extLst>
              <a:ext uri="{FF2B5EF4-FFF2-40B4-BE49-F238E27FC236}">
                <a16:creationId xmlns:a16="http://schemas.microsoft.com/office/drawing/2014/main" id="{9C65715C-FCF7-2324-D72F-714A6A0805A2}"/>
              </a:ext>
            </a:extLst>
          </p:cNvPr>
          <p:cNvSpPr txBox="1">
            <a:spLocks/>
          </p:cNvSpPr>
          <p:nvPr/>
        </p:nvSpPr>
        <p:spPr>
          <a:xfrm>
            <a:off x="403290" y="92761"/>
            <a:ext cx="9041190" cy="749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fi-FI" sz="2400" dirty="0">
                <a:solidFill>
                  <a:schemeClr val="bg1"/>
                </a:solidFill>
                <a:latin typeface="Dosis ExtraBold"/>
                <a:ea typeface="Dosis ExtraBold"/>
                <a:cs typeface="Dosis ExtraBold"/>
                <a:sym typeface="Dosis ExtraBold"/>
              </a:rPr>
              <a:t>2. Mielenterveysoikeudet tuovat mielenterveyden näkökulmaa perus- ja ihmisoikeuksiin</a:t>
            </a:r>
          </a:p>
        </p:txBody>
      </p:sp>
    </p:spTree>
    <p:extLst>
      <p:ext uri="{BB962C8B-B14F-4D97-AF65-F5344CB8AC3E}">
        <p14:creationId xmlns:p14="http://schemas.microsoft.com/office/powerpoint/2010/main" val="154987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7C609EEC-692B-DE8A-E0B0-A2765DCEC8F3}"/>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B3C002B1-921D-3474-969B-557BD114F24B}"/>
              </a:ext>
            </a:extLst>
          </p:cNvPr>
          <p:cNvSpPr txBox="1">
            <a:spLocks/>
          </p:cNvSpPr>
          <p:nvPr/>
        </p:nvSpPr>
        <p:spPr>
          <a:xfrm>
            <a:off x="355819" y="128587"/>
            <a:ext cx="8686581" cy="1045477"/>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2" name="Google Shape;61;p14">
            <a:extLst>
              <a:ext uri="{FF2B5EF4-FFF2-40B4-BE49-F238E27FC236}">
                <a16:creationId xmlns:a16="http://schemas.microsoft.com/office/drawing/2014/main" id="{B02C88C9-212A-D153-F308-5FA9BD81DB7C}"/>
              </a:ext>
            </a:extLst>
          </p:cNvPr>
          <p:cNvSpPr txBox="1">
            <a:spLocks/>
          </p:cNvSpPr>
          <p:nvPr/>
        </p:nvSpPr>
        <p:spPr>
          <a:xfrm>
            <a:off x="499827" y="216309"/>
            <a:ext cx="9317973" cy="6832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fi-FI" sz="2400" dirty="0">
                <a:solidFill>
                  <a:schemeClr val="bg1"/>
                </a:solidFill>
                <a:latin typeface="Dosis ExtraBold"/>
                <a:ea typeface="Dosis ExtraBold"/>
                <a:cs typeface="Dosis ExtraBold"/>
                <a:sym typeface="Dosis ExtraBold"/>
              </a:rPr>
              <a:t>3. Perus- ja ihmisoikeudet</a:t>
            </a:r>
          </a:p>
        </p:txBody>
      </p:sp>
      <p:sp>
        <p:nvSpPr>
          <p:cNvPr id="3" name="Google Shape;61;p14">
            <a:extLst>
              <a:ext uri="{FF2B5EF4-FFF2-40B4-BE49-F238E27FC236}">
                <a16:creationId xmlns:a16="http://schemas.microsoft.com/office/drawing/2014/main" id="{7CBF2412-51D9-721F-995C-E89F391A855E}"/>
              </a:ext>
            </a:extLst>
          </p:cNvPr>
          <p:cNvSpPr txBox="1">
            <a:spLocks/>
          </p:cNvSpPr>
          <p:nvPr/>
        </p:nvSpPr>
        <p:spPr>
          <a:xfrm>
            <a:off x="499827" y="723057"/>
            <a:ext cx="8144347" cy="36973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8" indent="-342900">
              <a:buSzPts val="1800"/>
              <a:buFont typeface="Arial"/>
              <a:buChar char="●"/>
            </a:pPr>
            <a:r>
              <a:rPr lang="fi-FI" sz="2000" dirty="0">
                <a:solidFill>
                  <a:schemeClr val="bg1"/>
                </a:solidFill>
                <a:latin typeface="Dosis" pitchFamily="2" charset="0"/>
              </a:rPr>
              <a:t>Kansainvälisissä ihmisoikeussopimuksissa ja perustuslaissa määritellyt ihmis- ja perusoikeudet muodostavat mielenterveysoikeuksien perustan.</a:t>
            </a:r>
          </a:p>
          <a:p>
            <a:pPr marL="457200" lvl="8" indent="-342900">
              <a:buSzPts val="1800"/>
              <a:buFont typeface="Arial"/>
              <a:buChar char="●"/>
            </a:pPr>
            <a:r>
              <a:rPr lang="fi-FI" sz="2000" dirty="0">
                <a:solidFill>
                  <a:schemeClr val="bg1"/>
                </a:solidFill>
                <a:latin typeface="Dosis" pitchFamily="2" charset="0"/>
              </a:rPr>
              <a:t>Ne kuuluvat jokaiselle yhteiskunnan jäsenelle.</a:t>
            </a:r>
          </a:p>
          <a:p>
            <a:pPr marL="457200" lvl="8" indent="-342900">
              <a:buSzPts val="1800"/>
              <a:buFont typeface="Arial"/>
              <a:buChar char="●"/>
            </a:pPr>
            <a:r>
              <a:rPr lang="fi-FI" sz="2000" dirty="0">
                <a:solidFill>
                  <a:schemeClr val="bg1"/>
                </a:solidFill>
                <a:latin typeface="Dosis" pitchFamily="2" charset="0"/>
              </a:rPr>
              <a:t>Ytimessä hyväksytyksi tuleminen ja syrjimättömyys.</a:t>
            </a:r>
          </a:p>
          <a:p>
            <a:pPr marL="457200" lvl="8" indent="-342900">
              <a:buSzPts val="1800"/>
              <a:buFont typeface="Arial"/>
              <a:buChar char="●"/>
            </a:pPr>
            <a:r>
              <a:rPr lang="fi-FI" sz="2000" dirty="0">
                <a:solidFill>
                  <a:schemeClr val="bg1"/>
                </a:solidFill>
                <a:latin typeface="Dosis" pitchFamily="2" charset="0"/>
              </a:rPr>
              <a:t>Niiden perustasta ja vahvistamisesta tulee huolehtia. </a:t>
            </a:r>
          </a:p>
          <a:p>
            <a:pPr marL="457200" lvl="8" indent="-342900">
              <a:buSzPts val="1800"/>
              <a:buFont typeface="Arial"/>
              <a:buChar char="●"/>
            </a:pPr>
            <a:r>
              <a:rPr lang="fi-FI" sz="2000" dirty="0">
                <a:solidFill>
                  <a:schemeClr val="bg1"/>
                </a:solidFill>
                <a:latin typeface="Dosis" pitchFamily="2" charset="0"/>
              </a:rPr>
              <a:t>Perus- ja ihmisoikeudet takaavat yhteiskunnalliset olosuhteet, jotka edistävät yksilöiden mielenterveyttä ja suojaavat heitä mielenterveyden häiriöiden riskitekijöiltä. </a:t>
            </a:r>
          </a:p>
          <a:p>
            <a:pPr marL="457200" lvl="8" indent="-342900">
              <a:buSzPts val="1800"/>
              <a:buFont typeface="Arial"/>
              <a:buChar char="●"/>
            </a:pPr>
            <a:r>
              <a:rPr lang="fi-FI" sz="2000" dirty="0">
                <a:solidFill>
                  <a:schemeClr val="bg1"/>
                </a:solidFill>
                <a:latin typeface="Dosis" pitchFamily="2" charset="0"/>
              </a:rPr>
              <a:t>Eri tasoiset yhdenvertaisuutta vahvistavat ja eriarvoisuutta vähentävät toimet ovat mielenterveysoikeuksien ytimessä.</a:t>
            </a:r>
          </a:p>
          <a:p>
            <a:pPr marL="457200" lvl="8" indent="-342900">
              <a:buSzPts val="1800"/>
              <a:buFont typeface="Arial"/>
              <a:buChar char="●"/>
            </a:pPr>
            <a:endParaRPr lang="fi-FI" sz="2000" dirty="0">
              <a:solidFill>
                <a:schemeClr val="bg1"/>
              </a:solidFill>
              <a:latin typeface="Dosis" pitchFamily="2" charset="0"/>
            </a:endParaRPr>
          </a:p>
          <a:p>
            <a:pPr marL="114300" lvl="8" indent="0">
              <a:buSzPts val="1800"/>
              <a:buNone/>
            </a:pPr>
            <a:endParaRPr lang="fi-FI" sz="2200" dirty="0">
              <a:solidFill>
                <a:schemeClr val="bg1"/>
              </a:solidFill>
              <a:latin typeface="Dosis" pitchFamily="2" charset="0"/>
            </a:endParaRPr>
          </a:p>
        </p:txBody>
      </p:sp>
    </p:spTree>
    <p:extLst>
      <p:ext uri="{BB962C8B-B14F-4D97-AF65-F5344CB8AC3E}">
        <p14:creationId xmlns:p14="http://schemas.microsoft.com/office/powerpoint/2010/main" val="304534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2699DAAE-D392-4003-1818-77F0DEBB6B5A}"/>
            </a:ext>
          </a:extLst>
        </p:cNvPr>
        <p:cNvGrpSpPr/>
        <p:nvPr/>
      </p:nvGrpSpPr>
      <p:grpSpPr>
        <a:xfrm>
          <a:off x="0" y="0"/>
          <a:ext cx="0" cy="0"/>
          <a:chOff x="0" y="0"/>
          <a:chExt cx="0" cy="0"/>
        </a:xfrm>
      </p:grpSpPr>
      <p:sp>
        <p:nvSpPr>
          <p:cNvPr id="4" name="Google Shape;61;p14">
            <a:extLst>
              <a:ext uri="{FF2B5EF4-FFF2-40B4-BE49-F238E27FC236}">
                <a16:creationId xmlns:a16="http://schemas.microsoft.com/office/drawing/2014/main" id="{28FBEC31-2DCB-A3A3-C643-F38070A3E507}"/>
              </a:ext>
            </a:extLst>
          </p:cNvPr>
          <p:cNvSpPr txBox="1">
            <a:spLocks/>
          </p:cNvSpPr>
          <p:nvPr/>
        </p:nvSpPr>
        <p:spPr>
          <a:xfrm>
            <a:off x="807396" y="424515"/>
            <a:ext cx="7626484" cy="74954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fi-FI" sz="3700" dirty="0">
              <a:solidFill>
                <a:schemeClr val="bg1"/>
              </a:solidFill>
              <a:latin typeface="Dosis ExtraBold"/>
              <a:ea typeface="Dosis ExtraBold"/>
              <a:cs typeface="Dosis ExtraBold"/>
              <a:sym typeface="Dosis ExtraBold"/>
            </a:endParaRPr>
          </a:p>
        </p:txBody>
      </p:sp>
      <p:sp>
        <p:nvSpPr>
          <p:cNvPr id="5" name="Google Shape;61;p14">
            <a:extLst>
              <a:ext uri="{FF2B5EF4-FFF2-40B4-BE49-F238E27FC236}">
                <a16:creationId xmlns:a16="http://schemas.microsoft.com/office/drawing/2014/main" id="{1C08D865-A338-6C42-72D6-AF72622D33F3}"/>
              </a:ext>
            </a:extLst>
          </p:cNvPr>
          <p:cNvSpPr txBox="1">
            <a:spLocks/>
          </p:cNvSpPr>
          <p:nvPr/>
        </p:nvSpPr>
        <p:spPr>
          <a:xfrm>
            <a:off x="8182" y="841521"/>
            <a:ext cx="9224912" cy="4007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8" indent="-342900">
              <a:buSzPts val="1800"/>
              <a:buFont typeface="Arial"/>
              <a:buChar char="●"/>
            </a:pPr>
            <a:r>
              <a:rPr lang="fi-FI" sz="2000" dirty="0">
                <a:solidFill>
                  <a:schemeClr val="bg1"/>
                </a:solidFill>
                <a:latin typeface="Dosis" pitchFamily="2" charset="0"/>
              </a:rPr>
              <a:t>Mielikuvia ja asenteita yhteiskunnassa muovaa se, miten media esittää mielenterveyden haasteistaan puhuvat ja kehystää heidän tarinansa. </a:t>
            </a:r>
          </a:p>
          <a:p>
            <a:pPr marL="457200" lvl="8" indent="-342900">
              <a:buSzPts val="1800"/>
              <a:buFont typeface="Arial"/>
              <a:buChar char="●"/>
            </a:pPr>
            <a:r>
              <a:rPr lang="fi-FI" sz="2000" dirty="0">
                <a:solidFill>
                  <a:schemeClr val="bg1"/>
                </a:solidFill>
                <a:latin typeface="Dosis" pitchFamily="2" charset="0"/>
              </a:rPr>
              <a:t>Haavoittuvimmassa asemassa olevat ryhmät eivät välttämättä pysty puhumaan omasta puolestaan.</a:t>
            </a:r>
          </a:p>
          <a:p>
            <a:pPr marL="457200" lvl="8" indent="-342900">
              <a:buSzPts val="1800"/>
              <a:buFont typeface="Arial"/>
              <a:buChar char="●"/>
            </a:pPr>
            <a:r>
              <a:rPr lang="fi-FI" sz="2000" dirty="0">
                <a:solidFill>
                  <a:schemeClr val="bg1"/>
                </a:solidFill>
                <a:latin typeface="Dosis" pitchFamily="2" charset="0"/>
              </a:rPr>
              <a:t>Mielenterveyden häiriöitä kokeneet, toipujat ja heidän läheistensä tarvitsevat aktiivisia puolestapuhujia, kumppaneita ja tukijoita. </a:t>
            </a:r>
          </a:p>
          <a:p>
            <a:pPr marL="457200" lvl="8" indent="-342900">
              <a:buSzPts val="1800"/>
              <a:buFont typeface="Arial"/>
              <a:buChar char="●"/>
            </a:pPr>
            <a:r>
              <a:rPr lang="fi-FI" sz="2000" dirty="0">
                <a:solidFill>
                  <a:schemeClr val="bg1"/>
                </a:solidFill>
                <a:latin typeface="Dosis" pitchFamily="2" charset="0"/>
              </a:rPr>
              <a:t>Oikeuksien osoittaminen, äänen ja näkyvyyden vahvistaminen lisää toimijuutta ja osallisuutta yhteiskunnassa. </a:t>
            </a:r>
          </a:p>
          <a:p>
            <a:pPr marL="457200" lvl="8" indent="-342900">
              <a:buSzPts val="1800"/>
              <a:buFont typeface="Arial"/>
              <a:buChar char="●"/>
            </a:pPr>
            <a:r>
              <a:rPr lang="fi-FI" sz="2000" dirty="0">
                <a:solidFill>
                  <a:schemeClr val="bg1"/>
                </a:solidFill>
                <a:latin typeface="Dosis" pitchFamily="2" charset="0"/>
              </a:rPr>
              <a:t>Stigman purkaminen vähentää mm. osattomuuden kokemuksia, sosiaalisista kontakteista vetäytymistä tai hoidon keskeyttämistä.</a:t>
            </a:r>
          </a:p>
          <a:p>
            <a:pPr marL="457200" lvl="8" indent="-342900">
              <a:buSzPts val="1800"/>
              <a:buFont typeface="Arial"/>
              <a:buChar char="●"/>
            </a:pPr>
            <a:endParaRPr lang="fi-FI" sz="2200" dirty="0">
              <a:solidFill>
                <a:schemeClr val="bg1"/>
              </a:solidFill>
              <a:latin typeface="Dosis" pitchFamily="2" charset="0"/>
            </a:endParaRPr>
          </a:p>
          <a:p>
            <a:pPr marL="114300" lvl="8" indent="0">
              <a:buSzPts val="1800"/>
              <a:buNone/>
            </a:pPr>
            <a:endParaRPr lang="fi-FI" sz="2200" dirty="0">
              <a:solidFill>
                <a:schemeClr val="bg1"/>
              </a:solidFill>
              <a:latin typeface="Dosis" pitchFamily="2" charset="0"/>
            </a:endParaRPr>
          </a:p>
        </p:txBody>
      </p:sp>
      <p:sp>
        <p:nvSpPr>
          <p:cNvPr id="3" name="Google Shape;61;p14">
            <a:extLst>
              <a:ext uri="{FF2B5EF4-FFF2-40B4-BE49-F238E27FC236}">
                <a16:creationId xmlns:a16="http://schemas.microsoft.com/office/drawing/2014/main" id="{9A151E6D-7CCE-4740-BCCF-0D778C418D7E}"/>
              </a:ext>
            </a:extLst>
          </p:cNvPr>
          <p:cNvSpPr txBox="1">
            <a:spLocks/>
          </p:cNvSpPr>
          <p:nvPr/>
        </p:nvSpPr>
        <p:spPr>
          <a:xfrm>
            <a:off x="119386" y="294462"/>
            <a:ext cx="8731058" cy="10096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fi-FI" sz="2400" dirty="0">
                <a:solidFill>
                  <a:schemeClr val="bg1"/>
                </a:solidFill>
                <a:latin typeface="Dosis ExtraBold"/>
                <a:sym typeface="Dosis ExtraBold"/>
              </a:rPr>
              <a:t>4. Miksi mielenterveysoikeuksien näkyvyys mediassa on tarpeen?</a:t>
            </a:r>
          </a:p>
          <a:p>
            <a:pPr marL="0" indent="0">
              <a:buFont typeface="Arial"/>
              <a:buNone/>
            </a:pPr>
            <a:endParaRPr lang="fi-FI" sz="2500" dirty="0">
              <a:solidFill>
                <a:schemeClr val="bg1"/>
              </a:solidFill>
              <a:latin typeface="Dosis ExtraBold"/>
              <a:ea typeface="Dosis ExtraBold"/>
              <a:cs typeface="Dosis ExtraBold"/>
              <a:sym typeface="Dosis ExtraBold"/>
            </a:endParaRPr>
          </a:p>
        </p:txBody>
      </p:sp>
    </p:spTree>
    <p:extLst>
      <p:ext uri="{BB962C8B-B14F-4D97-AF65-F5344CB8AC3E}">
        <p14:creationId xmlns:p14="http://schemas.microsoft.com/office/powerpoint/2010/main" val="55354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CCCC"/>
        </a:solidFill>
        <a:effectLst/>
      </p:bgPr>
    </p:bg>
    <p:spTree>
      <p:nvGrpSpPr>
        <p:cNvPr id="1" name="Shape 60">
          <a:extLst>
            <a:ext uri="{FF2B5EF4-FFF2-40B4-BE49-F238E27FC236}">
              <a16:creationId xmlns:a16="http://schemas.microsoft.com/office/drawing/2014/main" id="{057EEBBA-3997-4C3A-F24B-8340C5CFDF3B}"/>
            </a:ext>
          </a:extLst>
        </p:cNvPr>
        <p:cNvGrpSpPr/>
        <p:nvPr/>
      </p:nvGrpSpPr>
      <p:grpSpPr>
        <a:xfrm>
          <a:off x="0" y="0"/>
          <a:ext cx="0" cy="0"/>
          <a:chOff x="0" y="0"/>
          <a:chExt cx="0" cy="0"/>
        </a:xfrm>
      </p:grpSpPr>
      <p:sp>
        <p:nvSpPr>
          <p:cNvPr id="2" name="Google Shape;61;p14">
            <a:extLst>
              <a:ext uri="{FF2B5EF4-FFF2-40B4-BE49-F238E27FC236}">
                <a16:creationId xmlns:a16="http://schemas.microsoft.com/office/drawing/2014/main" id="{685A19EE-968A-6C61-35BA-50BCD717FC00}"/>
              </a:ext>
            </a:extLst>
          </p:cNvPr>
          <p:cNvSpPr txBox="1">
            <a:spLocks/>
          </p:cNvSpPr>
          <p:nvPr/>
        </p:nvSpPr>
        <p:spPr>
          <a:xfrm>
            <a:off x="681555" y="66183"/>
            <a:ext cx="9376845" cy="912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8" indent="0">
              <a:lnSpc>
                <a:spcPct val="100000"/>
              </a:lnSpc>
              <a:buSzPts val="1800"/>
              <a:buNone/>
            </a:pPr>
            <a:r>
              <a:rPr lang="fi-FI" sz="2500" dirty="0">
                <a:solidFill>
                  <a:schemeClr val="bg1"/>
                </a:solidFill>
                <a:latin typeface="Dosis ExtraBold"/>
              </a:rPr>
              <a:t>5. Juttuaiheita mielenterveysoikeuksien puutteista </a:t>
            </a:r>
          </a:p>
          <a:p>
            <a:pPr marL="0" lvl="8" indent="0">
              <a:lnSpc>
                <a:spcPct val="100000"/>
              </a:lnSpc>
              <a:buSzPts val="1800"/>
              <a:buNone/>
            </a:pPr>
            <a:r>
              <a:rPr lang="fi-FI" sz="2500" dirty="0">
                <a:solidFill>
                  <a:schemeClr val="bg1"/>
                </a:solidFill>
                <a:latin typeface="Dosis ExtraBold"/>
              </a:rPr>
              <a:t>esimerkiksi:</a:t>
            </a:r>
          </a:p>
        </p:txBody>
      </p:sp>
      <p:sp>
        <p:nvSpPr>
          <p:cNvPr id="3" name="Google Shape;61;p14">
            <a:extLst>
              <a:ext uri="{FF2B5EF4-FFF2-40B4-BE49-F238E27FC236}">
                <a16:creationId xmlns:a16="http://schemas.microsoft.com/office/drawing/2014/main" id="{B6329122-B66C-FB98-9746-EF3CECA01CF1}"/>
              </a:ext>
            </a:extLst>
          </p:cNvPr>
          <p:cNvSpPr txBox="1">
            <a:spLocks/>
          </p:cNvSpPr>
          <p:nvPr/>
        </p:nvSpPr>
        <p:spPr>
          <a:xfrm>
            <a:off x="228709" y="978391"/>
            <a:ext cx="8915291" cy="43635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457200" indent="-342900">
              <a:lnSpc>
                <a:spcPct val="115000"/>
              </a:lnSpc>
              <a:buClr>
                <a:schemeClr val="dk2"/>
              </a:buClr>
              <a:buSzPts val="1800"/>
              <a:buChar char="●"/>
              <a:defRPr sz="1800">
                <a:solidFill>
                  <a:schemeClr val="dk2"/>
                </a:solidFill>
              </a:defRPr>
            </a:lvl1pPr>
            <a:lvl2pPr marL="914400" indent="-317500">
              <a:lnSpc>
                <a:spcPct val="115000"/>
              </a:lnSpc>
              <a:buClr>
                <a:schemeClr val="dk2"/>
              </a:buClr>
              <a:buSzPts val="1400"/>
              <a:buChar char="○"/>
              <a:defRPr>
                <a:solidFill>
                  <a:schemeClr val="dk2"/>
                </a:solidFill>
              </a:defRPr>
            </a:lvl2pPr>
            <a:lvl3pPr marL="1371600" indent="-317500">
              <a:lnSpc>
                <a:spcPct val="115000"/>
              </a:lnSpc>
              <a:buClr>
                <a:schemeClr val="dk2"/>
              </a:buClr>
              <a:buSzPts val="1400"/>
              <a:buChar char="■"/>
              <a:defRPr>
                <a:solidFill>
                  <a:schemeClr val="dk2"/>
                </a:solidFill>
              </a:defRPr>
            </a:lvl3pPr>
            <a:lvl4pPr marL="1828800" indent="-317500">
              <a:lnSpc>
                <a:spcPct val="115000"/>
              </a:lnSpc>
              <a:buClr>
                <a:schemeClr val="dk2"/>
              </a:buClr>
              <a:buSzPts val="1400"/>
              <a:buChar char="●"/>
              <a:defRPr>
                <a:solidFill>
                  <a:schemeClr val="dk2"/>
                </a:solidFill>
              </a:defRPr>
            </a:lvl4pPr>
            <a:lvl5pPr marL="2286000" indent="-317500">
              <a:lnSpc>
                <a:spcPct val="115000"/>
              </a:lnSpc>
              <a:buClr>
                <a:schemeClr val="dk2"/>
              </a:buClr>
              <a:buSzPts val="1400"/>
              <a:buChar char="○"/>
              <a:defRPr>
                <a:solidFill>
                  <a:schemeClr val="dk2"/>
                </a:solidFill>
              </a:defRPr>
            </a:lvl5pPr>
            <a:lvl6pPr marL="2743200" indent="-317500">
              <a:lnSpc>
                <a:spcPct val="115000"/>
              </a:lnSpc>
              <a:buClr>
                <a:schemeClr val="dk2"/>
              </a:buClr>
              <a:buSzPts val="1400"/>
              <a:buChar char="■"/>
              <a:defRPr>
                <a:solidFill>
                  <a:schemeClr val="dk2"/>
                </a:solidFill>
              </a:defRPr>
            </a:lvl6pPr>
            <a:lvl7pPr marL="3200400" indent="-317500">
              <a:lnSpc>
                <a:spcPct val="115000"/>
              </a:lnSpc>
              <a:buClr>
                <a:schemeClr val="dk2"/>
              </a:buClr>
              <a:buSzPts val="1400"/>
              <a:buChar char="●"/>
              <a:defRPr>
                <a:solidFill>
                  <a:schemeClr val="dk2"/>
                </a:solidFill>
              </a:defRPr>
            </a:lvl7pPr>
            <a:lvl8pPr marL="3657600" indent="-317500">
              <a:lnSpc>
                <a:spcPct val="115000"/>
              </a:lnSpc>
              <a:buClr>
                <a:schemeClr val="dk2"/>
              </a:buClr>
              <a:buSzPts val="1400"/>
              <a:buChar char="○"/>
              <a:defRPr>
                <a:solidFill>
                  <a:schemeClr val="dk2"/>
                </a:solidFill>
              </a:defRPr>
            </a:lvl8pPr>
            <a:lvl9pPr marL="457200" indent="-342900">
              <a:lnSpc>
                <a:spcPct val="115000"/>
              </a:lnSpc>
              <a:buClr>
                <a:schemeClr val="dk2"/>
              </a:buClr>
              <a:buSzPts val="1800"/>
              <a:buChar char="■"/>
              <a:defRPr sz="2000">
                <a:solidFill>
                  <a:schemeClr val="bg1"/>
                </a:solidFill>
                <a:latin typeface="Dosis" pitchFamily="2" charset="0"/>
              </a:defRPr>
            </a:lvl9pPr>
          </a:lstStyle>
          <a:p>
            <a:pPr lvl="8">
              <a:buFont typeface="Arial"/>
              <a:buChar char="●"/>
            </a:pPr>
            <a:r>
              <a:rPr lang="fi-FI" b="1" dirty="0"/>
              <a:t>Mielenterveysongelma tai -diagnoosi estää tai hidastaa pääsyä somaattisen sairauden tutkimuksiin tai oikean diagnoosin saamista. </a:t>
            </a:r>
            <a:r>
              <a:rPr lang="fi-FI" sz="1800" dirty="0"/>
              <a:t>Psykiatrisen potilaan fyysisiä oireita ei välttämättä oteta vakavasti terveydenhuollossa.</a:t>
            </a:r>
          </a:p>
          <a:p>
            <a:pPr marL="114300" lvl="8" indent="0">
              <a:buNone/>
            </a:pPr>
            <a:endParaRPr lang="fi-FI" dirty="0"/>
          </a:p>
          <a:p>
            <a:pPr lvl="8">
              <a:buFont typeface="Arial"/>
              <a:buChar char="●"/>
            </a:pPr>
            <a:r>
              <a:rPr lang="fi-FI" b="1" dirty="0"/>
              <a:t>Mielenterveyden häiriön ja päihdeongelman yhtäaikaisuus (kaksoisdiagnoosi) voi estää avun saamisen mielenterveyden häiriöön. </a:t>
            </a:r>
            <a:r>
              <a:rPr lang="fi-FI" sz="1800" dirty="0"/>
              <a:t>Sekä päihde- että mielenterveysongelmaan tulee saada apua. Mielenterveyshoidon alistaminen päihdehoidolle on ongelma erityisesti, kun mielenterveyden häiriö ei johdu päihdeongelmasta. </a:t>
            </a:r>
            <a:br>
              <a:rPr lang="fi-FI" sz="1800" dirty="0"/>
            </a:br>
            <a:endParaRPr lang="fi-FI" sz="1800" dirty="0"/>
          </a:p>
          <a:p>
            <a:pPr lvl="8">
              <a:buFont typeface="Arial"/>
              <a:buChar char="●"/>
            </a:pPr>
            <a:r>
              <a:rPr lang="fi-FI" b="1" dirty="0"/>
              <a:t>Laitoksessa asuvien vakavaa psykiatrista sairautta sairastavien oikeudet eivät toteudu. </a:t>
            </a:r>
            <a:r>
              <a:rPr lang="fi-FI" sz="1800" dirty="0"/>
              <a:t>Tämä voi ilmetä mm. puuttuvana itsemääräämisoikeutena lääkitykseen tai seksuaalioikeuksiin. Puuttuva lainsäädäntö hämärtää oikeusloukkauksien tunnistamista.</a:t>
            </a:r>
          </a:p>
        </p:txBody>
      </p:sp>
    </p:spTree>
    <p:extLst>
      <p:ext uri="{BB962C8B-B14F-4D97-AF65-F5344CB8AC3E}">
        <p14:creationId xmlns:p14="http://schemas.microsoft.com/office/powerpoint/2010/main" val="87869732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944E3E6A21C6042A3EAE15879A4CB4B" ma:contentTypeVersion="13" ma:contentTypeDescription="Luo uusi asiakirja." ma:contentTypeScope="" ma:versionID="2e522137c2a28b48a0c17811666dfb2f">
  <xsd:schema xmlns:xsd="http://www.w3.org/2001/XMLSchema" xmlns:xs="http://www.w3.org/2001/XMLSchema" xmlns:p="http://schemas.microsoft.com/office/2006/metadata/properties" xmlns:ns3="b53e3c2e-bd22-41b7-95db-fdf1dcc4c5ee" xmlns:ns4="dd69b0f9-1a1d-45bb-8dc3-c7251ebdfbec" targetNamespace="http://schemas.microsoft.com/office/2006/metadata/properties" ma:root="true" ma:fieldsID="d56f3ebb84da0695cca665f43e0534de" ns3:_="" ns4:_="">
    <xsd:import namespace="b53e3c2e-bd22-41b7-95db-fdf1dcc4c5ee"/>
    <xsd:import namespace="dd69b0f9-1a1d-45bb-8dc3-c7251ebdfbec"/>
    <xsd:element name="properties">
      <xsd:complexType>
        <xsd:sequence>
          <xsd:element name="documentManagement">
            <xsd:complexType>
              <xsd:all>
                <xsd:element ref="ns3:MediaServiceMetadata" minOccurs="0"/>
                <xsd:element ref="ns3:MediaServiceFastMetadata" minOccurs="0"/>
                <xsd:element ref="ns3:_activity" minOccurs="0"/>
                <xsd:element ref="ns3:MediaServiceAutoTags" minOccurs="0"/>
                <xsd:element ref="ns3:MediaServiceGenerationTime" minOccurs="0"/>
                <xsd:element ref="ns3:MediaServiceEventHashCode" minOccurs="0"/>
                <xsd:element ref="ns3:MediaServiceObjectDetectorVersions" minOccurs="0"/>
                <xsd:element ref="ns4:SharedWithUsers" minOccurs="0"/>
                <xsd:element ref="ns4:SharedWithDetails" minOccurs="0"/>
                <xsd:element ref="ns4:SharingHintHash" minOccurs="0"/>
                <xsd:element ref="ns3:MediaServiceSystemTags"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3e3c2e-bd22-41b7-95db-fdf1dcc4c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69b0f9-1a1d-45bb-8dc3-c7251ebdfbec"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SharingHintHash" ma:index="17"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53e3c2e-bd22-41b7-95db-fdf1dcc4c5e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8EBB71-5AC6-43AB-B9AB-D7B98AF34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3e3c2e-bd22-41b7-95db-fdf1dcc4c5ee"/>
    <ds:schemaRef ds:uri="dd69b0f9-1a1d-45bb-8dc3-c7251ebdfb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4E1915-0524-40AF-8EBE-4B2028B7AE09}">
  <ds:schemaRefs>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dd69b0f9-1a1d-45bb-8dc3-c7251ebdfbec"/>
    <ds:schemaRef ds:uri="b53e3c2e-bd22-41b7-95db-fdf1dcc4c5e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60E2717-8994-4C5B-9BED-31FD033D1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19193</TotalTime>
  <Words>2985</Words>
  <Application>Microsoft Office PowerPoint</Application>
  <PresentationFormat>Näytössä katseltava esitys (16:9)</PresentationFormat>
  <Paragraphs>354</Paragraphs>
  <Slides>36</Slides>
  <Notes>36</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36</vt:i4>
      </vt:variant>
    </vt:vector>
  </HeadingPairs>
  <TitlesOfParts>
    <vt:vector size="42" baseType="lpstr">
      <vt:lpstr>Arial</vt:lpstr>
      <vt:lpstr>Dosis ExtraBold</vt:lpstr>
      <vt:lpstr>Dosis</vt:lpstr>
      <vt:lpstr>Calibri</vt:lpstr>
      <vt:lpstr>Aptos</vt:lpstr>
      <vt:lpstr>Simple Light</vt:lpstr>
      <vt:lpstr>Mielenterveysoikeudet journalismissa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Mielenterveyspooli viestii 2024  – Mielenterveyspolitiikasta, vaikuttamisen tukena</dc:title>
  <dc:creator>Ellen Tuomaala</dc:creator>
  <cp:lastModifiedBy>Ellen Tuomaala</cp:lastModifiedBy>
  <cp:revision>11</cp:revision>
  <dcterms:modified xsi:type="dcterms:W3CDTF">2025-03-26T11:23:45Z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0x010100A944E3E6A21C6042A3EAE15879A4CB4B</vt:lpwstr>
  </property>
</Properties>
</file>